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9492E8-ECE9-45AE-95A6-29541E639B83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66BB47-6ACC-4816-B9BC-BDD6D3E0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0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554E8D-ECD5-46DF-8355-4308CD6EB99D}" type="slidenum">
              <a:rPr lang="en-US"/>
              <a:pPr/>
              <a:t>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Neutral: black white and gray (sometimes brown and beige)</a:t>
            </a:r>
          </a:p>
          <a:p>
            <a:pPr>
              <a:spcBef>
                <a:spcPct val="0"/>
              </a:spcBef>
            </a:pPr>
            <a:r>
              <a:rPr lang="en-US" smtClean="0"/>
              <a:t>White: totally absent of color</a:t>
            </a:r>
          </a:p>
          <a:p>
            <a:pPr>
              <a:spcBef>
                <a:spcPct val="0"/>
              </a:spcBef>
            </a:pPr>
            <a:r>
              <a:rPr lang="en-US" smtClean="0"/>
              <a:t>.give increased visual space</a:t>
            </a:r>
          </a:p>
          <a:p>
            <a:pPr>
              <a:spcBef>
                <a:spcPct val="0"/>
              </a:spcBef>
            </a:pPr>
            <a:r>
              <a:rPr lang="en-US" smtClean="0"/>
              <a:t>.whitened backgrounds look light, spacious, and farther away</a:t>
            </a:r>
          </a:p>
          <a:p>
            <a:pPr>
              <a:spcBef>
                <a:spcPct val="0"/>
              </a:spcBef>
            </a:pPr>
            <a:r>
              <a:rPr lang="en-US" smtClean="0"/>
              <a:t>.Hues seem cleaner and crisper when surrounded by white</a:t>
            </a:r>
          </a:p>
          <a:p>
            <a:pPr>
              <a:spcBef>
                <a:spcPct val="0"/>
              </a:spcBef>
            </a:pPr>
            <a:r>
              <a:rPr lang="en-US" smtClean="0"/>
              <a:t>Black: mixture of all colors</a:t>
            </a:r>
          </a:p>
          <a:p>
            <a:pPr>
              <a:spcBef>
                <a:spcPct val="0"/>
              </a:spcBef>
            </a:pPr>
            <a:r>
              <a:rPr lang="en-US" smtClean="0"/>
              <a:t>.sharpens and adds richness to the hues placed next to it</a:t>
            </a:r>
          </a:p>
          <a:p>
            <a:pPr>
              <a:spcBef>
                <a:spcPct val="0"/>
              </a:spcBef>
            </a:pPr>
            <a:r>
              <a:rPr lang="en-US" smtClean="0"/>
              <a:t>.used generously may create a dramatic and theatrical setting</a:t>
            </a:r>
          </a:p>
          <a:p>
            <a:pPr>
              <a:spcBef>
                <a:spcPct val="0"/>
              </a:spcBef>
            </a:pPr>
            <a:r>
              <a:rPr lang="en-US" smtClean="0"/>
              <a:t>.Accents give richness</a:t>
            </a:r>
          </a:p>
          <a:p>
            <a:pPr>
              <a:spcBef>
                <a:spcPct val="0"/>
              </a:spcBef>
            </a:pPr>
            <a:r>
              <a:rPr lang="en-US" smtClean="0"/>
              <a:t>Gray: combination of black and white</a:t>
            </a:r>
          </a:p>
          <a:p>
            <a:pPr>
              <a:spcBef>
                <a:spcPct val="0"/>
              </a:spcBef>
            </a:pPr>
            <a:r>
              <a:rPr lang="en-US" smtClean="0"/>
              <a:t>.warm grays–welcoming and comforting</a:t>
            </a:r>
          </a:p>
          <a:p>
            <a:pPr>
              <a:spcBef>
                <a:spcPct val="0"/>
              </a:spcBef>
            </a:pPr>
            <a:r>
              <a:rPr lang="en-US" smtClean="0"/>
              <a:t>.cool grays–tend to be cold and uninviting</a:t>
            </a:r>
          </a:p>
          <a:p>
            <a:pPr>
              <a:spcBef>
                <a:spcPct val="0"/>
              </a:spcBef>
            </a:pPr>
            <a:r>
              <a:rPr lang="en-US" smtClean="0"/>
              <a:t>Browns: mixing several colors on the color wheel or neutralizing orange</a:t>
            </a:r>
          </a:p>
          <a:p>
            <a:pPr>
              <a:spcBef>
                <a:spcPct val="0"/>
              </a:spcBef>
            </a:pPr>
            <a:r>
              <a:rPr lang="en-US" smtClean="0"/>
              <a:t>.Often introduced through stained woods</a:t>
            </a:r>
          </a:p>
          <a:p>
            <a:pPr>
              <a:spcBef>
                <a:spcPct val="0"/>
              </a:spcBef>
            </a:pPr>
            <a:r>
              <a:rPr lang="en-US" smtClean="0"/>
              <a:t>.Does not need to match as long as they harmonize</a:t>
            </a:r>
          </a:p>
          <a:p>
            <a:pPr>
              <a:spcBef>
                <a:spcPct val="0"/>
              </a:spcBef>
            </a:pPr>
            <a:r>
              <a:rPr lang="en-US" smtClean="0"/>
              <a:t>.If used in large amounts can create an oppressive or cave-like coziness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B752E-2FBF-4972-B1A6-99C6C9214726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Monochromatic: tints and shades of one color on the color wheel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.Simplest color harmony</a:t>
            </a:r>
          </a:p>
          <a:p>
            <a:pPr>
              <a:spcBef>
                <a:spcPct val="0"/>
              </a:spcBef>
            </a:pPr>
            <a:r>
              <a:rPr lang="en-US" smtClean="0"/>
              <a:t>.Variation is achieved by changing the value and intensity of the hue and bu adding accents of neutral colors.</a:t>
            </a:r>
          </a:p>
          <a:p>
            <a:pPr>
              <a:spcBef>
                <a:spcPct val="0"/>
              </a:spcBef>
            </a:pPr>
            <a:r>
              <a:rPr lang="en-US" smtClean="0"/>
              <a:t>.Can make a room appear larger and unified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7923F-89C8-456B-9CE8-1F5AC7534E1C}" type="slidenum">
              <a:rPr lang="en-US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Analogous: colors that are next to each other on the color wheel.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.Usually three to five hues</a:t>
            </a:r>
          </a:p>
          <a:p>
            <a:pPr>
              <a:spcBef>
                <a:spcPct val="0"/>
              </a:spcBef>
            </a:pPr>
            <a:r>
              <a:rPr lang="en-US" smtClean="0"/>
              <a:t>.Tend to look best when one hue is dominant and smaller amounts of the additional hues are used to add interest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99106-21D7-426D-AF09-D3FCD3E0AE37}" type="slidenum">
              <a:rPr lang="en-US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Complementary: Two colors that are directly opposite each other on the color wheel.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.Complementary colors make each other look brighter and more intense</a:t>
            </a:r>
          </a:p>
          <a:p>
            <a:pPr>
              <a:spcBef>
                <a:spcPct val="0"/>
              </a:spcBef>
            </a:pPr>
            <a:r>
              <a:rPr lang="en-US" smtClean="0"/>
              <a:t>.For less contrast, the values and intensities can be varied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02BD39-93D8-4D9D-8F83-AA6160EDC7C5}" type="slidenum">
              <a:rPr lang="en-US"/>
              <a:pPr/>
              <a:t>42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Split-complementary: Three colors, they combine one color with the two colors on each side of its complement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.i.e. red, yellow-green, and blue-green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2112E-6E3A-4831-B4F8-36670D56EBDA}" type="slidenum">
              <a:rPr lang="en-US"/>
              <a:pPr/>
              <a:t>43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Triad: three colors that are equal distance apart on the color wheel.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.The three colors can be used in sharp contrast</a:t>
            </a:r>
          </a:p>
          <a:p>
            <a:pPr>
              <a:spcBef>
                <a:spcPct val="0"/>
              </a:spcBef>
            </a:pPr>
            <a:r>
              <a:rPr lang="en-US" smtClean="0"/>
              <a:t>.By changing value and intensities the contrast can be lessened</a:t>
            </a:r>
          </a:p>
          <a:p>
            <a:pPr>
              <a:spcBef>
                <a:spcPct val="0"/>
              </a:spcBef>
            </a:pPr>
            <a:r>
              <a:rPr lang="en-US" smtClean="0"/>
              <a:t>.Skill is required to achieve pleasing triad schemes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16EB1-217B-482A-BA66-8A467CB0AA00}" type="slidenum">
              <a:rPr lang="en-US"/>
              <a:pPr/>
              <a:t>53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Warm colors: Red, orange and yellow, red being the warmest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.They are considered warm because of the association with sun and fire</a:t>
            </a:r>
          </a:p>
          <a:p>
            <a:pPr>
              <a:spcBef>
                <a:spcPct val="0"/>
              </a:spcBef>
            </a:pPr>
            <a:r>
              <a:rPr lang="en-US" smtClean="0"/>
              <a:t>.Advancing colors–They make objects look larger or closer than they really are.</a:t>
            </a:r>
          </a:p>
          <a:p>
            <a:pPr>
              <a:spcBef>
                <a:spcPct val="0"/>
              </a:spcBef>
            </a:pPr>
            <a:r>
              <a:rPr lang="en-US" smtClean="0"/>
              <a:t>.They make a room look warm and cozy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C93A3-633D-483C-87F1-B65EF13C9EA4}" type="slidenum">
              <a:rPr lang="en-US"/>
              <a:pPr/>
              <a:t>58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Cool Colors: Green, blue, and violet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.Associated with water grass and trees</a:t>
            </a:r>
          </a:p>
          <a:p>
            <a:pPr>
              <a:spcBef>
                <a:spcPct val="0"/>
              </a:spcBef>
            </a:pPr>
            <a:r>
              <a:rPr lang="en-US" smtClean="0"/>
              <a:t>.Receding colors: objects seem smaller and farther away</a:t>
            </a:r>
          </a:p>
          <a:p>
            <a:pPr>
              <a:spcBef>
                <a:spcPct val="0"/>
              </a:spcBef>
            </a:pPr>
            <a:r>
              <a:rPr lang="en-US" smtClean="0"/>
              <a:t>.Small room can appear larger if it is decorated in cool colors</a:t>
            </a:r>
          </a:p>
          <a:p>
            <a:pPr>
              <a:spcBef>
                <a:spcPct val="0"/>
              </a:spcBef>
            </a:pPr>
            <a:r>
              <a:rPr lang="en-US" smtClean="0"/>
              <a:t>.Makes the room feel restful and peaceful.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C3FEA-59A6-4DBB-8A12-795FF9DE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ACFB-04C0-4A29-9C26-4B3EA936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79CA-9333-4A2E-BDC4-75AC9A4C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44B7-BB13-4D65-92D2-BF677EB0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2BAB-4BAC-4276-8EB3-AFCD0F69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8FAC-3E59-4132-967B-E83FA01F7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F3C2-CC06-40F2-8530-EE3B73755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C410-D973-4D47-9C3F-2A70752E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3034-E4B5-498A-90DB-B8373629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DECA-8199-4423-8F61-E10B36B6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7ACE-F221-4C86-850F-85247254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CB7-98AB-4287-B365-AC358E2F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9075-2A2E-494A-AC72-682BFF3A2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C1A03F-6029-4D83-A11B-8087B6F57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houseweb.com/stories/bitmaps/10438/complementarywhee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houseweb.com/stories/bitmaps/10438/triadicwheel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5867400" cy="1470025"/>
          </a:xfrm>
          <a:ln w="1905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Role of Color in Design</a:t>
            </a:r>
          </a:p>
        </p:txBody>
      </p:sp>
      <p:pic>
        <p:nvPicPr>
          <p:cNvPr id="5125" name="Picture 5" descr="C:\Documents and Settings\Mrs. Jefferson\Local Settings\Temporary Internet Files\Content.IE5\E5W6DWP1\MC9004417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533400"/>
            <a:ext cx="3581400" cy="3581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19800" y="2438400"/>
            <a:ext cx="17526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FACS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10840"/>
            <a:ext cx="7467600" cy="5942359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2" name="Picture 8" descr="kitch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457200"/>
            <a:ext cx="7467600" cy="59213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77" name="Picture 5" descr="P-Photo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81000"/>
            <a:ext cx="4667250" cy="60960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49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90600"/>
            <a:ext cx="8153400" cy="49371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3" name="Picture 5" descr="neutral bed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200650" cy="632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7" name="Picture 5" descr="neutral close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1631"/>
          <a:stretch>
            <a:fillRect/>
          </a:stretch>
        </p:blipFill>
        <p:spPr>
          <a:xfrm>
            <a:off x="990600" y="304800"/>
            <a:ext cx="7086600" cy="62896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762000" y="2133600"/>
            <a:ext cx="4953000" cy="3352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477963"/>
          </a:xfrm>
        </p:spPr>
        <p:txBody>
          <a:bodyPr/>
          <a:lstStyle/>
          <a:p>
            <a:pPr>
              <a:defRPr/>
            </a:pPr>
            <a:r>
              <a:rPr lang="en-US" sz="8800" dirty="0" smtClean="0">
                <a:solidFill>
                  <a:srgbClr val="00B050"/>
                </a:solidFill>
              </a:rPr>
              <a:t>Monochromatic</a:t>
            </a:r>
            <a:endParaRPr lang="en-US" sz="5400" dirty="0" smtClean="0">
              <a:solidFill>
                <a:srgbClr val="00B05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3657600" cy="2849563"/>
          </a:xfrm>
        </p:spPr>
        <p:txBody>
          <a:bodyPr/>
          <a:lstStyle/>
          <a:p>
            <a:r>
              <a:rPr lang="en-US" sz="3600" smtClean="0">
                <a:latin typeface="Parade" pitchFamily="66" charset="0"/>
              </a:rPr>
              <a:t>Tints and shades of one color on the color wheel</a:t>
            </a:r>
          </a:p>
          <a:p>
            <a:endParaRPr lang="en-US" sz="3600" smtClean="0">
              <a:latin typeface="Parade" pitchFamily="66" charset="0"/>
            </a:endParaRPr>
          </a:p>
        </p:txBody>
      </p:sp>
      <p:pic>
        <p:nvPicPr>
          <p:cNvPr id="8199" name="Picture 7" descr="MONOCH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7601" r="22177" b="11810"/>
          <a:stretch>
            <a:fillRect/>
          </a:stretch>
        </p:blipFill>
        <p:spPr>
          <a:xfrm>
            <a:off x="5715000" y="2819400"/>
            <a:ext cx="2451100" cy="24384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5478" name="Picture 6" descr="monochromati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609600"/>
            <a:ext cx="8077200" cy="567055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allpinkb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9" t="1361" r="1097" b="2383"/>
          <a:stretch>
            <a:fillRect/>
          </a:stretch>
        </p:blipFill>
        <p:spPr>
          <a:xfrm>
            <a:off x="914400" y="457200"/>
            <a:ext cx="7620000" cy="61309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5" name="Picture 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81000"/>
            <a:ext cx="4910138" cy="60960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uwgb.edu/heuerc/2D/ColorWhe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953000" cy="4923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32" name="Picture 8" descr="P-Photo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57200"/>
            <a:ext cx="7162800" cy="612616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9" name="Picture 5" descr="mono living room"/>
          <p:cNvPicPr>
            <a:picLocks noChangeAspect="1" noChangeArrowheads="1"/>
          </p:cNvPicPr>
          <p:nvPr/>
        </p:nvPicPr>
        <p:blipFill>
          <a:blip r:embed="rId2" cstate="print"/>
          <a:srcRect l="1651" r="1808"/>
          <a:stretch>
            <a:fillRect/>
          </a:stretch>
        </p:blipFill>
        <p:spPr bwMode="auto">
          <a:xfrm>
            <a:off x="1524000" y="381000"/>
            <a:ext cx="6248400" cy="609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5" name="Picture 11" descr="monochromatic hall"/>
          <p:cNvPicPr>
            <a:picLocks noChangeAspect="1" noChangeArrowheads="1"/>
          </p:cNvPicPr>
          <p:nvPr/>
        </p:nvPicPr>
        <p:blipFill>
          <a:blip r:embed="rId2" cstate="print"/>
          <a:srcRect l="3674"/>
          <a:stretch>
            <a:fillRect/>
          </a:stretch>
        </p:blipFill>
        <p:spPr bwMode="auto">
          <a:xfrm>
            <a:off x="2667000" y="381000"/>
            <a:ext cx="4010025" cy="5981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045" name="Picture 5" descr="monochromati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239000" cy="6142038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62000" y="1447800"/>
            <a:ext cx="4724400" cy="426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B050"/>
                </a:solidFill>
              </a:rPr>
              <a:t>Analogous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219200" y="1371600"/>
            <a:ext cx="34290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800">
                <a:latin typeface="Parade" pitchFamily="66" charset="0"/>
              </a:rPr>
              <a:t>3 to 5 hues next to each other on the color wheel</a:t>
            </a:r>
          </a:p>
        </p:txBody>
      </p:sp>
      <p:pic>
        <p:nvPicPr>
          <p:cNvPr id="9229" name="Picture 13" descr="adjacent color schem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2819400"/>
            <a:ext cx="2057400" cy="20574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hex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5" t="1338"/>
          <a:stretch>
            <a:fillRect/>
          </a:stretch>
        </p:blipFill>
        <p:spPr>
          <a:xfrm>
            <a:off x="915988" y="763588"/>
            <a:ext cx="7313612" cy="56927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685800"/>
            <a:ext cx="6781800" cy="5597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6" name="Picture 8" descr="analogous bed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219" r="2702" b="2438"/>
          <a:stretch>
            <a:fillRect/>
          </a:stretch>
        </p:blipFill>
        <p:spPr>
          <a:xfrm>
            <a:off x="1295400" y="381000"/>
            <a:ext cx="5943600" cy="60198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7" name="Picture 7" descr="analogous lobster kitc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83" r="2922" b="1413"/>
          <a:stretch>
            <a:fillRect/>
          </a:stretch>
        </p:blipFill>
        <p:spPr>
          <a:xfrm>
            <a:off x="1066800" y="609600"/>
            <a:ext cx="7010400" cy="600551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3669" name="Picture 5" descr="analogous kitch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219" r="2737"/>
          <a:stretch>
            <a:fillRect/>
          </a:stretch>
        </p:blipFill>
        <p:spPr>
          <a:xfrm>
            <a:off x="2133600" y="381000"/>
            <a:ext cx="4343400" cy="61722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 Colors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Warm colors:  red, orange, and yellow</a:t>
            </a:r>
          </a:p>
          <a:p>
            <a:pPr lvl="1"/>
            <a:r>
              <a:rPr lang="en-US" smtClean="0"/>
              <a:t>Red and orange conveys the most warmth</a:t>
            </a:r>
          </a:p>
          <a:p>
            <a:pPr lvl="1"/>
            <a:r>
              <a:rPr lang="en-US" smtClean="0"/>
              <a:t>Warm colors are suitable for areas of high activity such as kitchens and family rooms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981200"/>
            <a:ext cx="4038600" cy="3830638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3" name="Picture 5" descr="analogous bath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2597"/>
          <a:stretch>
            <a:fillRect/>
          </a:stretch>
        </p:blipFill>
        <p:spPr>
          <a:xfrm>
            <a:off x="2209800" y="457200"/>
            <a:ext cx="4649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5717" name="Picture 5" descr="analogous bedsprea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2463"/>
          <a:stretch>
            <a:fillRect/>
          </a:stretch>
        </p:blipFill>
        <p:spPr>
          <a:xfrm>
            <a:off x="914400" y="457200"/>
            <a:ext cx="7189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00B050"/>
                </a:solidFill>
              </a:rPr>
              <a:t> Complement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724400" cy="4525963"/>
          </a:xfrm>
          <a:solidFill>
            <a:schemeClr val="bg1">
              <a:alpha val="50195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400" smtClean="0">
                <a:latin typeface="Parade" pitchFamily="66" charset="0"/>
              </a:rPr>
              <a:t>Two colors that are directly opposite each other on the color wheel.</a:t>
            </a:r>
          </a:p>
        </p:txBody>
      </p:sp>
      <p:pic>
        <p:nvPicPr>
          <p:cNvPr id="10247" name="Picture 7" descr="complementarywhee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2895600"/>
            <a:ext cx="1676400" cy="16764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9093" name="Picture 5" descr="complementary tree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838200"/>
            <a:ext cx="7772400" cy="53086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7" name="Picture 5" descr="complementary couch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457200"/>
            <a:ext cx="6427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5" name="Picture 5" descr="complementar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2014"/>
          <a:stretch>
            <a:fillRect/>
          </a:stretch>
        </p:blipFill>
        <p:spPr>
          <a:xfrm>
            <a:off x="2438400" y="457200"/>
            <a:ext cx="4202113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66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8077200" cy="46450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9" name="Picture 5" descr="complementary armchai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4562" t="1799" r="1315" b="1799"/>
          <a:stretch>
            <a:fillRect/>
          </a:stretch>
        </p:blipFill>
        <p:spPr>
          <a:xfrm>
            <a:off x="2287588" y="531813"/>
            <a:ext cx="4416425" cy="56419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3" name="Picture 5" descr="complementary chai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381000"/>
            <a:ext cx="3197225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5" name="Picture 5" descr="complemetary hous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57200"/>
            <a:ext cx="7062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Cool Colors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Cool colors:  blues and greens</a:t>
            </a:r>
          </a:p>
          <a:p>
            <a:pPr lvl="1"/>
            <a:r>
              <a:rPr lang="en-US" smtClean="0"/>
              <a:t>Popular in bedrooms, bathrooms and home offices because of their relaxing effect.</a:t>
            </a:r>
          </a:p>
          <a:p>
            <a:endParaRPr lang="en-US" smtClean="0"/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828800"/>
            <a:ext cx="3836988" cy="38862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7" name="Picture 5" descr="complementary living room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33400"/>
            <a:ext cx="8204200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1" name="Picture 5" descr="complementary bed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33400"/>
            <a:ext cx="8229600" cy="582295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B050"/>
                </a:solidFill>
              </a:rPr>
              <a:t>Split Complement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4724400" cy="3810000"/>
          </a:xfrm>
          <a:solidFill>
            <a:schemeClr val="bg1">
              <a:alpha val="50195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 smtClean="0">
                <a:latin typeface="Parade" pitchFamily="66" charset="0"/>
              </a:rPr>
              <a:t>Three colors, they combine one color with the two colors on each side of its complement</a:t>
            </a:r>
          </a:p>
        </p:txBody>
      </p:sp>
      <p:pic>
        <p:nvPicPr>
          <p:cNvPr id="46086" name="Picture 6" descr="http://www.kmb-designs.com/images/colorwheel6-sp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28575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00B050"/>
                </a:solidFill>
              </a:rPr>
              <a:t>Triad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762000" y="1600200"/>
            <a:ext cx="47244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4114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>
                <a:latin typeface="Parade" pitchFamily="66" charset="0"/>
              </a:rPr>
              <a:t>Three colors that are equal distance apart on the color wheel.</a:t>
            </a:r>
          </a:p>
        </p:txBody>
      </p:sp>
      <p:pic>
        <p:nvPicPr>
          <p:cNvPr id="12297" name="Picture 9" descr="triadicwheel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2590800"/>
            <a:ext cx="1981200" cy="19812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 descr="hex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533400"/>
            <a:ext cx="7467600" cy="581501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9269" name="Picture 5" descr="triad bath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04800"/>
            <a:ext cx="6858000" cy="62261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3" name="Picture 9" descr="complementary living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6"/>
          <a:stretch>
            <a:fillRect/>
          </a:stretch>
        </p:blipFill>
        <p:spPr>
          <a:xfrm>
            <a:off x="458788" y="1143000"/>
            <a:ext cx="8356600" cy="4941888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0293" name="Picture 5" descr="triad living room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81000"/>
            <a:ext cx="6553200" cy="61214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1317" name="Picture 5" descr="triad living room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948" t="1466" r="1852" b="2423"/>
          <a:stretch>
            <a:fillRect/>
          </a:stretch>
        </p:blipFill>
        <p:spPr>
          <a:xfrm>
            <a:off x="534988" y="763588"/>
            <a:ext cx="7999412" cy="51054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1" name="Picture 5" descr="triad kitch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2586" r="2647" b="2321"/>
          <a:stretch>
            <a:fillRect/>
          </a:stretch>
        </p:blipFill>
        <p:spPr>
          <a:xfrm>
            <a:off x="609600" y="608013"/>
            <a:ext cx="7848600" cy="5564187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Illusions with Color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Warm colored objects appear closer than cool colored ones.</a:t>
            </a:r>
          </a:p>
          <a:p>
            <a:r>
              <a:rPr lang="en-US" smtClean="0"/>
              <a:t>You can visually enlarge a room by painting the walls a cool color.</a:t>
            </a:r>
          </a:p>
          <a:p>
            <a:r>
              <a:rPr lang="en-US" smtClean="0"/>
              <a:t>High ceilings painted dark colors appear lower and a light color will allow a ceiling to seem higher.</a:t>
            </a:r>
          </a:p>
          <a:p>
            <a:r>
              <a:rPr lang="en-US" smtClean="0"/>
              <a:t>Bold, bright colors make objects stand out.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365" name="Picture 5" descr="triad living 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1424" b="1834"/>
          <a:stretch>
            <a:fillRect/>
          </a:stretch>
        </p:blipFill>
        <p:spPr>
          <a:xfrm>
            <a:off x="1981200" y="381000"/>
            <a:ext cx="4927600" cy="60960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9509" name="Picture 5" descr="mystery cou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4383088" cy="5334000"/>
          </a:xfrm>
          <a:noFill/>
          <a:ln w="76200">
            <a:solidFill>
              <a:schemeClr val="tx1"/>
            </a:solidFill>
          </a:ln>
        </p:spPr>
      </p:pic>
      <p:pic>
        <p:nvPicPr>
          <p:cNvPr id="1495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1666875" cy="1657350"/>
          </a:xfrm>
          <a:noFill/>
        </p:spPr>
      </p:pic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6705600" y="21336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V="1">
            <a:off x="5943600" y="48768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 flipH="1" flipV="1">
            <a:off x="7620000" y="4800600"/>
            <a:ext cx="1143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15" grpId="0" animBg="1"/>
      <p:bldP spid="1495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858963"/>
          </a:xfrm>
        </p:spPr>
        <p:txBody>
          <a:bodyPr/>
          <a:lstStyle/>
          <a:p>
            <a:r>
              <a:rPr lang="en-US" sz="4800" dirty="0" smtClean="0">
                <a:solidFill>
                  <a:srgbClr val="00B050"/>
                </a:solidFill>
                <a:latin typeface="Parade" pitchFamily="66" charset="0"/>
              </a:rPr>
              <a:t>This is what happens with no color scheme.</a:t>
            </a:r>
          </a:p>
        </p:txBody>
      </p:sp>
      <p:pic>
        <p:nvPicPr>
          <p:cNvPr id="77828" name="Picture 4" descr="pink pool tab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209800"/>
            <a:ext cx="6553200" cy="38862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00B050"/>
                </a:solidFill>
              </a:rPr>
              <a:t>Warm Colors</a:t>
            </a:r>
          </a:p>
        </p:txBody>
      </p:sp>
      <p:sp>
        <p:nvSpPr>
          <p:cNvPr id="57347" name="Rectangle 8"/>
          <p:cNvSpPr>
            <a:spLocks noChangeArrowheads="1"/>
          </p:cNvSpPr>
          <p:nvPr/>
        </p:nvSpPr>
        <p:spPr bwMode="auto">
          <a:xfrm>
            <a:off x="685800" y="2133600"/>
            <a:ext cx="4724400" cy="3352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" y="2209800"/>
            <a:ext cx="533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Parade" pitchFamily="66" charset="0"/>
              </a:rPr>
              <a:t>Yellow-green to 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Parade" pitchFamily="66" charset="0"/>
              </a:rPr>
              <a:t>Advancing- make objects look larger or closer than they really are</a:t>
            </a:r>
          </a:p>
        </p:txBody>
      </p:sp>
      <p:pic>
        <p:nvPicPr>
          <p:cNvPr id="3380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1318"/>
          <a:stretch>
            <a:fillRect/>
          </a:stretch>
        </p:blipFill>
        <p:spPr>
          <a:xfrm>
            <a:off x="5638800" y="2895600"/>
            <a:ext cx="2992120" cy="1447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81000"/>
            <a:ext cx="4954588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4" descr="warm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7" r="2000"/>
          <a:stretch>
            <a:fillRect/>
          </a:stretch>
        </p:blipFill>
        <p:spPr>
          <a:xfrm>
            <a:off x="685800" y="609600"/>
            <a:ext cx="7696200" cy="538321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6" name="Picture 10" descr="visual weigh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" t="1328" r="1666" b="1328"/>
          <a:stretch>
            <a:fillRect/>
          </a:stretch>
        </p:blipFill>
        <p:spPr>
          <a:xfrm>
            <a:off x="2136775" y="688975"/>
            <a:ext cx="4573588" cy="578485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2581" name="Picture 5" descr="red living 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830" r="916" b="3226"/>
          <a:stretch>
            <a:fillRect/>
          </a:stretch>
        </p:blipFill>
        <p:spPr>
          <a:xfrm>
            <a:off x="531813" y="838200"/>
            <a:ext cx="8004175" cy="504825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00B050"/>
                </a:solidFill>
              </a:rPr>
              <a:t>Cool Colors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609600" y="1676400"/>
            <a:ext cx="54864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5486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Parade" pitchFamily="66" charset="0"/>
              </a:rPr>
              <a:t>Green to red-violet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Parade" pitchFamily="66" charset="0"/>
              </a:rPr>
              <a:t>Receding- objects seems larger and farther away</a:t>
            </a:r>
          </a:p>
        </p:txBody>
      </p:sp>
      <p:pic>
        <p:nvPicPr>
          <p:cNvPr id="9524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290" b="-581"/>
          <a:stretch>
            <a:fillRect/>
          </a:stretch>
        </p:blipFill>
        <p:spPr>
          <a:xfrm>
            <a:off x="5562600" y="4038600"/>
            <a:ext cx="2743200" cy="137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 descr="cool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" t="1576" b="1576"/>
          <a:stretch>
            <a:fillRect/>
          </a:stretch>
        </p:blipFill>
        <p:spPr>
          <a:xfrm>
            <a:off x="1219200" y="381000"/>
            <a:ext cx="5924550" cy="61722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Color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267200"/>
          </a:xfrm>
        </p:spPr>
        <p:txBody>
          <a:bodyPr/>
          <a:lstStyle/>
          <a:p>
            <a:r>
              <a:rPr lang="en-US" sz="2000" smtClean="0"/>
              <a:t>Pigments- substances that absorb some light rays and reflect others.</a:t>
            </a:r>
          </a:p>
          <a:p>
            <a:r>
              <a:rPr lang="en-US" sz="2000" smtClean="0"/>
              <a:t>Hue is the color feature that makes one color different from others.</a:t>
            </a:r>
          </a:p>
          <a:p>
            <a:r>
              <a:rPr lang="en-US" sz="2000" smtClean="0"/>
              <a:t>Intensity is the brightness or dullness of a color.</a:t>
            </a:r>
          </a:p>
          <a:p>
            <a:r>
              <a:rPr lang="en-US" sz="2000" smtClean="0"/>
              <a:t>Complement color is the color opposite it on the color wheel.</a:t>
            </a:r>
          </a:p>
          <a:p>
            <a:r>
              <a:rPr lang="en-US" sz="2000" smtClean="0"/>
              <a:t>Value is the lightness or darkness of a color.</a:t>
            </a:r>
          </a:p>
          <a:p>
            <a:endParaRPr lang="en-US" sz="2000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smtClean="0"/>
              <a:t>Adding white to a hue creates a tint.</a:t>
            </a:r>
          </a:p>
          <a:p>
            <a:pPr lvl="1"/>
            <a:r>
              <a:rPr lang="en-US" sz="1800" smtClean="0"/>
              <a:t>Ex. Pink is a tint of red.</a:t>
            </a:r>
          </a:p>
          <a:p>
            <a:r>
              <a:rPr lang="en-US" sz="1800" smtClean="0"/>
              <a:t>Adding black to a he creates a shade.</a:t>
            </a:r>
          </a:p>
          <a:p>
            <a:pPr lvl="1"/>
            <a:r>
              <a:rPr lang="en-US" sz="1800" smtClean="0"/>
              <a:t>Lowers the value and darkens it.</a:t>
            </a:r>
          </a:p>
          <a:p>
            <a:r>
              <a:rPr lang="en-US" sz="1800" smtClean="0"/>
              <a:t>Adding gray to a color creates a tone.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7" name="Picture 9" descr="monochromatic dining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" t="4060" r="934"/>
          <a:stretch>
            <a:fillRect/>
          </a:stretch>
        </p:blipFill>
        <p:spPr>
          <a:xfrm>
            <a:off x="533400" y="685800"/>
            <a:ext cx="7924800" cy="540067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4629" name="Picture 5" descr="analogous bed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839" b="1839"/>
          <a:stretch>
            <a:fillRect/>
          </a:stretch>
        </p:blipFill>
        <p:spPr>
          <a:xfrm>
            <a:off x="1676400" y="533400"/>
            <a:ext cx="5721350" cy="56356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3400" y="685800"/>
            <a:ext cx="8077200" cy="556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</a:t>
            </a:r>
            <a:endParaRPr lang="en-US" dirty="0"/>
          </a:p>
        </p:txBody>
      </p:sp>
      <p:pic>
        <p:nvPicPr>
          <p:cNvPr id="165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4876800"/>
            <a:ext cx="1666667" cy="1657581"/>
          </a:xfrm>
          <a:noFill/>
          <a:ln>
            <a:solidFill>
              <a:schemeClr val="tx1"/>
            </a:solidFill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47800"/>
            <a:ext cx="7924800" cy="51816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A combination of colors selected for a room design in order to create a mood or set a tone.</a:t>
            </a:r>
          </a:p>
          <a:p>
            <a:r>
              <a:rPr lang="en-US" dirty="0" smtClean="0">
                <a:latin typeface="+mj-lt"/>
              </a:rPr>
              <a:t>Provides guidelines for designing successfully with color.</a:t>
            </a:r>
          </a:p>
          <a:p>
            <a:r>
              <a:rPr lang="en-US" dirty="0" smtClean="0">
                <a:latin typeface="+mj-lt"/>
              </a:rPr>
              <a:t>Color schemes look best when one color dominates</a:t>
            </a:r>
          </a:p>
          <a:p>
            <a:endParaRPr lang="en-US" dirty="0" smtClean="0">
              <a:latin typeface="Parade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838200" y="1219200"/>
            <a:ext cx="7162800" cy="4572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B050"/>
                </a:solidFill>
              </a:rPr>
              <a:t>Types of Color </a:t>
            </a:r>
            <a:r>
              <a:rPr lang="en-US" sz="6000" dirty="0" smtClean="0">
                <a:solidFill>
                  <a:schemeClr val="bg1"/>
                </a:solidFill>
                <a:latin typeface="Parade" pitchFamily="66" charset="0"/>
              </a:rPr>
              <a:t>Schemes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6858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1. Neutral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2. Monochromatic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3. Analogous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4. Complementary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5. Split-Complementary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6. Triad</a:t>
            </a:r>
            <a:endParaRPr lang="en-US" sz="3600" dirty="0" smtClean="0">
              <a:latin typeface="Juice ITC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B050"/>
                </a:solidFill>
              </a:rPr>
              <a:t>Neutral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297363"/>
          </a:xfrm>
          <a:solidFill>
            <a:schemeClr val="bg1">
              <a:alpha val="50195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latin typeface="Parade" pitchFamily="66" charset="0"/>
              </a:rPr>
              <a:t>•	</a:t>
            </a:r>
            <a:r>
              <a:rPr lang="en-US" smtClean="0">
                <a:latin typeface="Parade" pitchFamily="66" charset="0"/>
              </a:rPr>
              <a:t>Neutral color schemes can be easier to live with than with vibrant color schemes.</a:t>
            </a:r>
          </a:p>
          <a:p>
            <a:pPr>
              <a:buFontTx/>
              <a:buNone/>
            </a:pPr>
            <a:r>
              <a:rPr lang="en-US" smtClean="0">
                <a:latin typeface="Parade" pitchFamily="66" charset="0"/>
              </a:rPr>
              <a:t>•	Often used as background colors in rooms because they blend well with other colors</a:t>
            </a:r>
          </a:p>
          <a:p>
            <a:pPr>
              <a:buFontTx/>
              <a:buNone/>
            </a:pPr>
            <a:r>
              <a:rPr lang="en-US" smtClean="0">
                <a:latin typeface="Parade" pitchFamily="66" charset="0"/>
              </a:rPr>
              <a:t>•	Touches of accent colors are usually added for interest</a:t>
            </a:r>
          </a:p>
          <a:p>
            <a:endParaRPr lang="en-US" smtClean="0">
              <a:latin typeface="Parade" pitchFamily="66" charset="0"/>
            </a:endParaRPr>
          </a:p>
        </p:txBody>
      </p:sp>
      <p:pic>
        <p:nvPicPr>
          <p:cNvPr id="12292" name="Picture 14" descr="neutr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5062538"/>
            <a:ext cx="7620000" cy="84455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0" grpId="0"/>
    </p:bldLst>
  </p:timing>
</p:sld>
</file>

<file path=ppt/theme/theme1.xml><?xml version="1.0" encoding="utf-8"?>
<a:theme xmlns:a="http://schemas.openxmlformats.org/drawingml/2006/main" name="Orbit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 design template</Template>
  <TotalTime>127</TotalTime>
  <Words>830</Words>
  <Application>Microsoft Office PowerPoint</Application>
  <PresentationFormat>On-screen Show (4:3)</PresentationFormat>
  <Paragraphs>113</Paragraphs>
  <Slides>61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Orbit design template</vt:lpstr>
      <vt:lpstr>The Role of Color in Design</vt:lpstr>
      <vt:lpstr>PowerPoint Presentation</vt:lpstr>
      <vt:lpstr>Warm Colors</vt:lpstr>
      <vt:lpstr> Cool Colors</vt:lpstr>
      <vt:lpstr>Illusions with Color</vt:lpstr>
      <vt:lpstr>Components of Color</vt:lpstr>
      <vt:lpstr>Color Scheme</vt:lpstr>
      <vt:lpstr>Types of Color Schemes</vt:lpstr>
      <vt:lpstr>Neutral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Monochromatic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Split Complement</vt:lpstr>
      <vt:lpstr>Triad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happens with no color scheme.</vt:lpstr>
      <vt:lpstr>Warm Colors</vt:lpstr>
      <vt:lpstr>PowerPoint Presentation</vt:lpstr>
      <vt:lpstr>PowerPoint Presentation</vt:lpstr>
      <vt:lpstr>PowerPoint Presentation</vt:lpstr>
      <vt:lpstr>PowerPoint Presentation</vt:lpstr>
      <vt:lpstr>Cool Colors</vt:lpstr>
      <vt:lpstr>PowerPoint Presentation</vt:lpstr>
      <vt:lpstr>PowerPoint Presentation</vt:lpstr>
      <vt:lpstr>PowerPoint Presentation</vt:lpstr>
    </vt:vector>
  </TitlesOfParts>
  <Manager/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Color in Design</dc:title>
  <dc:subject/>
  <dc:creator> </dc:creator>
  <cp:keywords/>
  <dc:description/>
  <cp:lastModifiedBy>admin</cp:lastModifiedBy>
  <cp:revision>2</cp:revision>
  <dcterms:created xsi:type="dcterms:W3CDTF">2009-02-19T16:05:54Z</dcterms:created>
  <dcterms:modified xsi:type="dcterms:W3CDTF">2015-02-09T16:42:09Z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TC100690451033</vt:lpwstr>
  </property>
</Properties>
</file>