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316" r:id="rId13"/>
    <p:sldId id="31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6" r:id="rId24"/>
    <p:sldId id="307" r:id="rId25"/>
    <p:sldId id="31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8" r:id="rId54"/>
    <p:sldId id="308" r:id="rId55"/>
    <p:sldId id="309" r:id="rId56"/>
    <p:sldId id="310" r:id="rId57"/>
    <p:sldId id="311" r:id="rId58"/>
    <p:sldId id="333" r:id="rId59"/>
    <p:sldId id="312" r:id="rId60"/>
    <p:sldId id="313" r:id="rId61"/>
    <p:sldId id="314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15" r:id="rId7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0" autoAdjust="0"/>
  </p:normalViewPr>
  <p:slideViewPr>
    <p:cSldViewPr>
      <p:cViewPr>
        <p:scale>
          <a:sx n="77" d="100"/>
          <a:sy n="77" d="100"/>
        </p:scale>
        <p:origin x="-3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1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2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7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5" cy="112"/>
                      <a:chOff x="0" y="283"/>
                      <a:chExt cx="5759" cy="220"/>
                    </a:xfrm>
                  </p:grpSpPr>
                  <p:grpSp>
                    <p:nvGrpSpPr>
                      <p:cNvPr id="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8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10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10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10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9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9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4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9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6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3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5" cy="112"/>
                      <a:chOff x="0" y="283"/>
                      <a:chExt cx="5759" cy="220"/>
                    </a:xfrm>
                  </p:grpSpPr>
                  <p:grpSp>
                    <p:nvGrpSpPr>
                      <p:cNvPr id="5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1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6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2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65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3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6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6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5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6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5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09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4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8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9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E2036-3A3D-47E3-B321-BDDD82B9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883E-EA2C-4825-88EF-E93612207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5E40-7E84-42CF-A666-3F4B55D3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529B-9FE5-4A3D-893A-B3A9EDCB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161B-5EE9-4AD7-B318-90A4F86AB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DDAF-B332-4207-93F3-CB2263DD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91C8-0E64-4093-8F65-868CAC42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AFAA-397F-4BBA-A00B-F6D04159F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4771D-A8C6-4162-AA18-427A8A9A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E858-3DBA-4AD2-B538-5D1F73C51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D39A-AB2C-4560-A132-5DA68E72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293F-49FF-4A08-9405-07991F525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2C1B-1A6D-437A-8673-E7EA15D5D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3184-D19E-4EC3-825D-151FB4EA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3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066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211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11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12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0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1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2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3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135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116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7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8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067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2076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07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091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2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3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4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5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6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2097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7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79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8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81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068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11C721-3667-459B-AA36-BDB5D6E4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hg.com/bhg/story.jhtml?storyid=/templatedata/bhg/story/data/TailoredForTraditionalDinner_12072001.xml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hg.com/bhg/story.jhtml?storyid=/templatedata/bhg/story/data/CountryEnglishClassic_01082002.xml" TargetMode="Externa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PRINCIPLES OF DESIGN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Directions or guidelines for using the elements of design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Asymmetrical Balance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Wall hangings of the same visual weight are hung on each side of the plant stand.</a:t>
            </a:r>
          </a:p>
          <a:p>
            <a:pPr eaLnBrk="1" hangingPunct="1"/>
            <a:r>
              <a:rPr lang="en-US" sz="2800" smtClean="0"/>
              <a:t>Chair balances out the fireplace on the other side of the room.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3316" name="Picture 17" descr="http://images.meredith.com/bhg/images/10/ss_SIP87602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65400"/>
            <a:ext cx="3810000" cy="3251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Asymmetrical Balance</a:t>
            </a:r>
          </a:p>
        </p:txBody>
      </p:sp>
      <p:sp>
        <p:nvSpPr>
          <p:cNvPr id="14339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Items on the mantle are arranged using Asymmetrical Balance.  The picture is slightly off center with large plant on the left is balanced by a group of vases on the right.</a:t>
            </a:r>
          </a:p>
        </p:txBody>
      </p:sp>
      <p:pic>
        <p:nvPicPr>
          <p:cNvPr id="14340" name="Picture 18" descr="http://images.meredith.com/bhg/images/10/ss_BHG12688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7763" y="2133600"/>
            <a:ext cx="3189287" cy="41148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Radial Balance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Radial Balance involves having furnishings or patterns arranged in a </a:t>
            </a:r>
            <a:r>
              <a:rPr lang="en-US" sz="5400" i="1" u="sng" smtClean="0"/>
              <a:t>circular</a:t>
            </a:r>
            <a:r>
              <a:rPr lang="en-US" smtClean="0"/>
              <a:t> manner.</a:t>
            </a:r>
          </a:p>
          <a:p>
            <a:pPr eaLnBrk="1" hangingPunct="1"/>
            <a:r>
              <a:rPr lang="en-US" smtClean="0"/>
              <a:t>Radiation creates a sweeping, dramatic, circular motion in a room.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Radial Balance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268538"/>
          <a:ext cx="4000500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rawing" r:id="rId3" imgW="3772512" imgH="2400633" progId="Presentations.Drawing.10">
                  <p:embed/>
                </p:oleObj>
              </mc:Choice>
              <mc:Fallback>
                <p:oleObj name="Drawing" r:id="rId3" imgW="3772512" imgH="2400633" progId="Presentations.Drawing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68538"/>
                        <a:ext cx="4000500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2743200"/>
          <a:ext cx="41148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rawing" r:id="rId5" imgW="3505013" imgH="2457565" progId="Presentations.Drawing.10">
                  <p:embed/>
                </p:oleObj>
              </mc:Choice>
              <mc:Fallback>
                <p:oleObj name="Drawing" r:id="rId5" imgW="3505013" imgH="2457565" progId="Presentations.Drawing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3200"/>
                        <a:ext cx="41148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Leads the eye from one point to another, creates motion.</a:t>
            </a:r>
          </a:p>
        </p:txBody>
      </p:sp>
      <p:pic>
        <p:nvPicPr>
          <p:cNvPr id="16388" name="Picture 8" descr="j01739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51816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RHYTHM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Repetition</a:t>
            </a:r>
          </a:p>
          <a:p>
            <a:pPr eaLnBrk="1" hangingPunct="1"/>
            <a:r>
              <a:rPr lang="en-US" smtClean="0"/>
              <a:t>Rhythm by Gradation</a:t>
            </a:r>
          </a:p>
          <a:p>
            <a:pPr eaLnBrk="1" hangingPunct="1"/>
            <a:r>
              <a:rPr lang="en-US" smtClean="0"/>
              <a:t>Rhythm by Radiation</a:t>
            </a:r>
          </a:p>
          <a:p>
            <a:pPr eaLnBrk="1" hangingPunct="1"/>
            <a:r>
              <a:rPr lang="en-US" smtClean="0"/>
              <a:t>Rhythm by Opposition</a:t>
            </a:r>
          </a:p>
          <a:p>
            <a:pPr eaLnBrk="1" hangingPunct="1"/>
            <a:r>
              <a:rPr lang="en-US" smtClean="0"/>
              <a:t>Rhythm by Transition</a:t>
            </a:r>
          </a:p>
        </p:txBody>
      </p:sp>
      <p:pic>
        <p:nvPicPr>
          <p:cNvPr id="17412" name="Picture 9" descr="C:\WINDOWS\Application Data\Microsoft\Media Catalog\Downloaded Clips\cl0\NA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98850"/>
            <a:ext cx="34290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Repetition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Rhythm created by duplicating (repeating) shapes, colors, pattern, line, texture.</a:t>
            </a:r>
          </a:p>
          <a:p>
            <a:pPr eaLnBrk="1" hangingPunct="1"/>
            <a:r>
              <a:rPr lang="en-US" sz="2800" smtClean="0"/>
              <a:t>Beams in the ceiling are repeated.  Window panes, repeat. Stripes on ottoman and chair are repeated.</a:t>
            </a:r>
          </a:p>
        </p:txBody>
      </p:sp>
      <p:pic>
        <p:nvPicPr>
          <p:cNvPr id="18436" name="Picture 9" descr="http://images.meredith.com/bhg/images/01/l_ent0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33638"/>
            <a:ext cx="3810000" cy="3513137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Gradation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Rhythm created by a gradual change in size or color.</a:t>
            </a:r>
          </a:p>
          <a:p>
            <a:pPr eaLnBrk="1" hangingPunct="1"/>
            <a:r>
              <a:rPr lang="en-US" sz="2800" smtClean="0"/>
              <a:t>Paint on wall changes gradually in value.</a:t>
            </a:r>
          </a:p>
        </p:txBody>
      </p:sp>
      <p:pic>
        <p:nvPicPr>
          <p:cNvPr id="19460" name="Picture 7" descr="http://images.meredith.com/bhg/images/06/p_BHG1350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6313" y="2133600"/>
            <a:ext cx="3227387" cy="41148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Radiation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Rhythm created by identical objects coming from a central axis.</a:t>
            </a:r>
          </a:p>
          <a:p>
            <a:pPr eaLnBrk="1" hangingPunct="1"/>
            <a:r>
              <a:rPr lang="en-US" sz="2800" smtClean="0"/>
              <a:t>Tall Grasses “radiate” from the center of the vase on this bathroom vanity.</a:t>
            </a:r>
          </a:p>
        </p:txBody>
      </p:sp>
      <p:pic>
        <p:nvPicPr>
          <p:cNvPr id="20484" name="Picture 17" descr="http://images.meredith.com/bhg/images/10/ss_SIP91636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6000"/>
            <a:ext cx="3810000" cy="3810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Opposition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Rhythm created by lines at right angles or contrasting colors.</a:t>
            </a:r>
          </a:p>
          <a:p>
            <a:pPr eaLnBrk="1" hangingPunct="1"/>
            <a:r>
              <a:rPr lang="en-US" sz="2800" smtClean="0"/>
              <a:t>Contrasting black and white tiles and the lines intersecting at right angles.</a:t>
            </a:r>
          </a:p>
        </p:txBody>
      </p:sp>
      <p:pic>
        <p:nvPicPr>
          <p:cNvPr id="21508" name="Picture 23" descr="http://images.meredith.com/bhg/images/01/l_sea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70113"/>
            <a:ext cx="3810000" cy="40417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BALANCE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sense of equilibrium.</a:t>
            </a:r>
          </a:p>
          <a:p>
            <a:pPr lvl="1" eaLnBrk="1" hangingPunct="1"/>
            <a:r>
              <a:rPr lang="en-US" smtClean="0"/>
              <a:t>When establishing balance consider visual weight created by size, color, texture and number of objects.</a:t>
            </a:r>
          </a:p>
        </p:txBody>
      </p:sp>
      <p:pic>
        <p:nvPicPr>
          <p:cNvPr id="5124" name="Picture 5" descr="C:\WINDOWS\Application Data\Microsoft\Media Catalog\Downloaded Clips\cl41\j01629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3200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Rhythm By Transition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Rhythm created by curved lines that carry your eye across a straight surface.</a:t>
            </a:r>
          </a:p>
          <a:p>
            <a:pPr eaLnBrk="1" hangingPunct="1"/>
            <a:r>
              <a:rPr lang="en-US" sz="2800" smtClean="0"/>
              <a:t>Window treatments that gently swag down, create a soft rhythm by transition.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22532" name="Picture 9" descr="http://images.meredith.com/bhg/images/01/l_ate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46363"/>
            <a:ext cx="3810000" cy="30892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What Type of Rhythm?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Repetition?</a:t>
            </a:r>
          </a:p>
          <a:p>
            <a:pPr eaLnBrk="1" hangingPunct="1"/>
            <a:r>
              <a:rPr lang="en-US" sz="4400" smtClean="0"/>
              <a:t>Gradation?</a:t>
            </a:r>
          </a:p>
          <a:p>
            <a:pPr eaLnBrk="1" hangingPunct="1"/>
            <a:r>
              <a:rPr lang="en-US" sz="4400" smtClean="0"/>
              <a:t>Radiation?</a:t>
            </a:r>
          </a:p>
          <a:p>
            <a:pPr eaLnBrk="1" hangingPunct="1"/>
            <a:r>
              <a:rPr lang="en-US" sz="4400" smtClean="0"/>
              <a:t>Opposition?</a:t>
            </a:r>
          </a:p>
          <a:p>
            <a:pPr eaLnBrk="1" hangingPunct="1"/>
            <a:r>
              <a:rPr lang="en-US" sz="4400" smtClean="0"/>
              <a:t>Transition?</a:t>
            </a:r>
          </a:p>
        </p:txBody>
      </p:sp>
      <p:pic>
        <p:nvPicPr>
          <p:cNvPr id="23556" name="Picture 9" descr="http://images.meredith.com/bhg/images/01/l_son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33638"/>
            <a:ext cx="3810000" cy="3513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SCALE &amp; PROPORTION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Scale relates to the </a:t>
            </a:r>
            <a:r>
              <a:rPr lang="en-US" sz="4400" i="1" smtClean="0"/>
              <a:t>size</a:t>
            </a:r>
            <a:r>
              <a:rPr lang="en-US" smtClean="0"/>
              <a:t> of a design in relation to the height and width of the area in which it is placed.</a:t>
            </a:r>
          </a:p>
          <a:p>
            <a:pPr eaLnBrk="1" hangingPunct="1"/>
            <a:r>
              <a:rPr lang="en-US" smtClean="0"/>
              <a:t>Proportion relates to the </a:t>
            </a:r>
            <a:r>
              <a:rPr lang="en-US" sz="4400" i="1" smtClean="0"/>
              <a:t>parts</a:t>
            </a:r>
            <a:r>
              <a:rPr lang="en-US" smtClean="0"/>
              <a:t> of the object and how one part relates to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Relates to the actual and relative size and visual weight of the design and its components.</a:t>
            </a:r>
          </a:p>
          <a:p>
            <a:pPr eaLnBrk="1" hangingPunct="1"/>
            <a:r>
              <a:rPr lang="en-US" smtClean="0"/>
              <a:t>Furniture and accessories must be in scale to the room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819400"/>
            <a:ext cx="30480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5605" name="Picture 8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24844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/>
            <a:r>
              <a:rPr lang="en-US" sz="3300" b="1" u="sng" smtClean="0"/>
              <a:t>The Golden Mean</a:t>
            </a:r>
            <a:r>
              <a:rPr lang="en-US" sz="3300" smtClean="0"/>
              <a:t> – the division of a line or form so that the smaller portion has the same ratio to the larger as the larger has to the whole.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eaLnBrk="1" hangingPunct="1"/>
            <a:r>
              <a:rPr lang="en-US" sz="3100" smtClean="0"/>
              <a:t>Effective Ratios are 2:3, 3:5, 5:8, 4:7, etc.</a:t>
            </a:r>
          </a:p>
          <a:p>
            <a:pPr eaLnBrk="1" hangingPunct="1"/>
            <a:r>
              <a:rPr lang="en-US" sz="3100" smtClean="0"/>
              <a:t>Square is the least pleasing shape.</a:t>
            </a:r>
          </a:p>
          <a:p>
            <a:pPr eaLnBrk="1" hangingPunct="1"/>
            <a:r>
              <a:rPr lang="en-US" sz="3100" smtClean="0"/>
              <a:t>Rectangles are more pleasing, especially with a ratio of 2:3.</a:t>
            </a:r>
          </a:p>
          <a:p>
            <a:pPr eaLnBrk="1" hangingPunct="1">
              <a:buFontTx/>
              <a:buNone/>
            </a:pPr>
            <a:endParaRPr lang="en-US" sz="26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The creative use of color, texture, pattern, and furniture arrangement can create illusions of properly proportioned space.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SCALE  &amp; PROPORTION</a:t>
            </a:r>
            <a:br>
              <a:rPr lang="en-US" smtClean="0"/>
            </a:br>
            <a:r>
              <a:rPr lang="en-US" smtClean="0"/>
              <a:t>Too Big, Too Small, Just Right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pPr eaLnBrk="1" hangingPunct="1"/>
            <a:r>
              <a:rPr lang="en-US" sz="3500" smtClean="0"/>
              <a:t>This chairs massive scale diminishes everything around it.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5775" y="2133600"/>
            <a:ext cx="41624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6670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 chairs light palate accentuates its skinny scale.</a:t>
            </a:r>
          </a:p>
        </p:txBody>
      </p:sp>
      <p:pic>
        <p:nvPicPr>
          <p:cNvPr id="29700" name="Picture 4" descr="sca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676400"/>
            <a:ext cx="45339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This club chair matches the scale of the sofa.</a:t>
            </a:r>
          </a:p>
        </p:txBody>
      </p:sp>
      <p:pic>
        <p:nvPicPr>
          <p:cNvPr id="30724" name="Picture 4" descr="scale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8750" y="1981200"/>
            <a:ext cx="4491038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Big.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3622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Coffee table is over-scaled for the sofa.</a:t>
            </a:r>
          </a:p>
        </p:txBody>
      </p:sp>
      <p:pic>
        <p:nvPicPr>
          <p:cNvPr id="31748" name="Picture 4" descr="scale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828800"/>
            <a:ext cx="5638800" cy="4033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BALANCE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</a:t>
            </a:r>
          </a:p>
          <a:p>
            <a:pPr lvl="1" eaLnBrk="1" hangingPunct="1"/>
            <a:r>
              <a:rPr lang="en-US" smtClean="0"/>
              <a:t>Achieved by placing </a:t>
            </a:r>
            <a:r>
              <a:rPr lang="en-US" b="1" i="1" smtClean="0"/>
              <a:t>identical objects</a:t>
            </a:r>
            <a:r>
              <a:rPr lang="en-US" smtClean="0"/>
              <a:t> on either side of a central point.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ASYMMETRICAL</a:t>
            </a:r>
          </a:p>
          <a:p>
            <a:pPr lvl="1" eaLnBrk="1" hangingPunct="1"/>
            <a:r>
              <a:rPr lang="en-US" smtClean="0"/>
              <a:t>Achieved by placing different objects </a:t>
            </a:r>
            <a:r>
              <a:rPr lang="en-US" b="1" i="1" smtClean="0"/>
              <a:t>of equal visual weight</a:t>
            </a:r>
            <a:r>
              <a:rPr lang="en-US" smtClean="0"/>
              <a:t> on either side of a central point.</a:t>
            </a:r>
          </a:p>
        </p:txBody>
      </p:sp>
      <p:pic>
        <p:nvPicPr>
          <p:cNvPr id="6149" name="Picture 5" descr="C:\WINDOWS\Application Data\Microsoft\Media Catalog\Downloaded Clips\cl72\j028686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267200"/>
            <a:ext cx="23622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WINDOWS\Application Data\Microsoft\Media Catalog\Downloaded Clips\cl0\BS0071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41775"/>
            <a:ext cx="25146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7432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Table not only looks out of proportion, it functions poorly as well.</a:t>
            </a:r>
          </a:p>
        </p:txBody>
      </p:sp>
      <p:pic>
        <p:nvPicPr>
          <p:cNvPr id="32772" name="Picture 4" descr="scale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438400"/>
            <a:ext cx="5334000" cy="3817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048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table is substantial enough to anchor the furniture grouping, yet it leaves room for traffic flow around both ends.</a:t>
            </a:r>
          </a:p>
        </p:txBody>
      </p:sp>
      <p:pic>
        <p:nvPicPr>
          <p:cNvPr id="33796" name="Picture 4" descr="scale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438400"/>
            <a:ext cx="5181600" cy="380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Tall.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Used as an end table, this wood pedestal towers over the sofa, making the sofa appear small and the pairing awkward.</a:t>
            </a:r>
          </a:p>
        </p:txBody>
      </p:sp>
      <p:pic>
        <p:nvPicPr>
          <p:cNvPr id="34820" name="Picture 4" descr="scale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888" b="1872"/>
          <a:stretch>
            <a:fillRect/>
          </a:stretch>
        </p:blipFill>
        <p:spPr>
          <a:xfrm>
            <a:off x="4038600" y="1752600"/>
            <a:ext cx="4648200" cy="4487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Short.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 lamp would need to be fully stretched to offer good illumination from this low point.</a:t>
            </a:r>
          </a:p>
        </p:txBody>
      </p:sp>
      <p:pic>
        <p:nvPicPr>
          <p:cNvPr id="35844" name="Picture 4" descr="scale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981200"/>
            <a:ext cx="4648200" cy="4486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perfect pairing, visually and physically, is a tabletop that is a couple of inches shorter than the sofa arm.</a:t>
            </a:r>
          </a:p>
        </p:txBody>
      </p:sp>
      <p:pic>
        <p:nvPicPr>
          <p:cNvPr id="36868" name="Picture 4" descr="scale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133600"/>
            <a:ext cx="4495800" cy="441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Big.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429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large-scale motif and strong colors of this floral wallpaper overpower the petite powder room as well as the fixtures and furniture in it.</a:t>
            </a:r>
          </a:p>
        </p:txBody>
      </p:sp>
      <p:pic>
        <p:nvPicPr>
          <p:cNvPr id="37892" name="Picture 4" descr="scale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4050" y="1828800"/>
            <a:ext cx="3381375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24384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 pattern is so small and pale that it almost disappears.</a:t>
            </a:r>
          </a:p>
        </p:txBody>
      </p:sp>
      <p:pic>
        <p:nvPicPr>
          <p:cNvPr id="38916" name="Picture 4" descr="scale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346075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76600" cy="41148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narrow  contrasting stripes provide the ideal balance for the clean-lined pedestal sink and oversize pine mirror.</a:t>
            </a:r>
          </a:p>
        </p:txBody>
      </p:sp>
      <p:pic>
        <p:nvPicPr>
          <p:cNvPr id="39940" name="Picture 4" descr="scale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76400"/>
            <a:ext cx="351155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Big.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048000" cy="4114800"/>
          </a:xfrm>
        </p:spPr>
        <p:txBody>
          <a:bodyPr/>
          <a:lstStyle/>
          <a:p>
            <a:pPr algn="ctr" eaLnBrk="1" hangingPunct="1"/>
            <a:r>
              <a:rPr lang="en-US" sz="3300" dirty="0" smtClean="0"/>
              <a:t>This rug covers too much of the floor beyond the conversation area to define it as a discrete space.</a:t>
            </a:r>
          </a:p>
        </p:txBody>
      </p:sp>
      <p:pic>
        <p:nvPicPr>
          <p:cNvPr id="40964" name="Picture 4" descr="scale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286000"/>
            <a:ext cx="5181600" cy="3676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Instead of creating intimacy, the rug only increases the appearance of isolation.</a:t>
            </a:r>
          </a:p>
          <a:p>
            <a:pPr eaLnBrk="1" hangingPunct="1">
              <a:buFontTx/>
              <a:buNone/>
            </a:pPr>
            <a:endParaRPr lang="en-US" sz="3500" dirty="0" smtClean="0"/>
          </a:p>
        </p:txBody>
      </p:sp>
      <p:pic>
        <p:nvPicPr>
          <p:cNvPr id="41988" name="Picture 4" descr="scale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905000"/>
            <a:ext cx="5105400" cy="362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 BALANCE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Creates a quiet, restful feeling.</a:t>
            </a:r>
          </a:p>
          <a:p>
            <a:pPr eaLnBrk="1" hangingPunct="1"/>
            <a:r>
              <a:rPr lang="en-US" sz="2800" smtClean="0"/>
              <a:t>Suggests restraint, orderliness, formality.</a:t>
            </a:r>
          </a:p>
          <a:p>
            <a:pPr eaLnBrk="1" hangingPunct="1"/>
            <a:r>
              <a:rPr lang="en-US" sz="2800" smtClean="0"/>
              <a:t>Also called, FORMAL balance.</a:t>
            </a: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2343150" y="2360613"/>
            <a:ext cx="4457700" cy="2089150"/>
            <a:chOff x="0" y="0"/>
            <a:chExt cx="2808" cy="1316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280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5" name="Rectangle 6"/>
            <p:cNvSpPr>
              <a:spLocks noChangeArrowheads="1"/>
            </p:cNvSpPr>
            <p:nvPr/>
          </p:nvSpPr>
          <p:spPr bwMode="ltGray">
            <a:xfrm>
              <a:off x="0" y="0"/>
              <a:ext cx="280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hlinkClick r:id="rId2"/>
                </a:rPr>
                <a:t>  </a:t>
              </a:r>
              <a:r>
                <a:rPr lang="en-US" sz="13100"/>
                <a:t> </a:t>
              </a:r>
              <a:r>
                <a:rPr lang="en-US"/>
                <a:t>                     </a:t>
              </a:r>
            </a:p>
          </p:txBody>
        </p:sp>
      </p:grpSp>
      <p:pic>
        <p:nvPicPr>
          <p:cNvPr id="7173" name="Picture 9" descr="Get the Details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7275" y="2133600"/>
            <a:ext cx="3371850" cy="4114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956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Choose an area rug that’s about as long and wide as the furnishings in the space.</a:t>
            </a:r>
          </a:p>
        </p:txBody>
      </p:sp>
      <p:pic>
        <p:nvPicPr>
          <p:cNvPr id="43012" name="Picture 4" descr="scale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362200"/>
            <a:ext cx="4876800" cy="346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Little.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Too much space between objects makes the candlesticks and the too-small frame look lonely, the bare wall yawning above.</a:t>
            </a:r>
          </a:p>
        </p:txBody>
      </p:sp>
      <p:pic>
        <p:nvPicPr>
          <p:cNvPr id="44036" name="Picture 4" descr="scale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133600"/>
            <a:ext cx="5029200" cy="356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Much.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667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There’s no time to pause to consider any single object, since they are all stepping on one another’s toes in a jostle for space.</a:t>
            </a:r>
          </a:p>
        </p:txBody>
      </p:sp>
      <p:pic>
        <p:nvPicPr>
          <p:cNvPr id="45060" name="Picture 4" descr="scale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362200"/>
            <a:ext cx="5334000" cy="3760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194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 weight now shifted to the left side, fewer items are needed there for balance.</a:t>
            </a:r>
          </a:p>
          <a:p>
            <a:pPr eaLnBrk="1" hangingPunct="1">
              <a:buFontTx/>
              <a:buNone/>
            </a:pPr>
            <a:endParaRPr lang="en-US" sz="3500" dirty="0" smtClean="0"/>
          </a:p>
        </p:txBody>
      </p:sp>
      <p:pic>
        <p:nvPicPr>
          <p:cNvPr id="46084" name="Picture 4" descr="scale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209800"/>
            <a:ext cx="4876800" cy="346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Big.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7432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There’s no breathing room in this art-to-sofa match.</a:t>
            </a:r>
          </a:p>
        </p:txBody>
      </p:sp>
      <p:pic>
        <p:nvPicPr>
          <p:cNvPr id="47108" name="Picture 6" descr="scale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057400"/>
            <a:ext cx="4330700" cy="435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Little.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This picture is tall enough, roughly matching the height of the sofa.  But it ends up looking leggy and lost because it’s too skinny in proportion to the sofa’s width.</a:t>
            </a:r>
          </a:p>
        </p:txBody>
      </p:sp>
      <p:pic>
        <p:nvPicPr>
          <p:cNvPr id="48132" name="Picture 7" descr="scale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2057400"/>
            <a:ext cx="3876675" cy="3895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To size a single picture, choose one that’s nearly the same height as the sofa and between half and two-thirds its width.</a:t>
            </a:r>
          </a:p>
        </p:txBody>
      </p:sp>
      <p:pic>
        <p:nvPicPr>
          <p:cNvPr id="49156" name="Picture 7" descr="scale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057400"/>
            <a:ext cx="4295775" cy="438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This tall lamp towers above the nearby sofa and chair.  It is also several inches taller than the table it rests on, throwing the balance off there as well.</a:t>
            </a:r>
          </a:p>
        </p:txBody>
      </p:sp>
      <p:pic>
        <p:nvPicPr>
          <p:cNvPr id="50180" name="Picture 4" descr="scale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2600" y="2200275"/>
            <a:ext cx="4165600" cy="435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1242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This lamp is overwhelmed by the high-back sofa and stocky chair that surround it.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51204" name="Picture 4" descr="scale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89400" y="1828800"/>
            <a:ext cx="45212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 Right.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 the best fit, an end-table lamp should be tall enough to clear the top of the sofa with a little room to spare, yet not so tall that it dwarfs the table it rests on. </a:t>
            </a:r>
          </a:p>
        </p:txBody>
      </p:sp>
      <p:pic>
        <p:nvPicPr>
          <p:cNvPr id="52228" name="Picture 4" descr="scale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0688" y="2190750"/>
            <a:ext cx="4227512" cy="443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 Balance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Identical candle sticks, plates, sit on the mantle at each side of the wall mounted mirror.</a:t>
            </a:r>
          </a:p>
        </p:txBody>
      </p:sp>
      <p:pic>
        <p:nvPicPr>
          <p:cNvPr id="8196" name="Picture 14" descr="Get the Details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46313"/>
            <a:ext cx="3810000" cy="3887787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Big.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5146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This 5-foot-wide double pendant chandelier overpowers the table.</a:t>
            </a:r>
          </a:p>
        </p:txBody>
      </p:sp>
      <p:pic>
        <p:nvPicPr>
          <p:cNvPr id="53252" name="Picture 6" descr="scale2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044700"/>
            <a:ext cx="5105400" cy="365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Small.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95600" cy="4114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The fixture is too small to adequately light the table.</a:t>
            </a:r>
          </a:p>
        </p:txBody>
      </p:sp>
      <p:pic>
        <p:nvPicPr>
          <p:cNvPr id="54276" name="Picture 6" descr="scale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170113"/>
            <a:ext cx="47244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19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In general, a chandelier’s width or diameter should be at least 2 feet narrower than the table length.</a:t>
            </a:r>
          </a:p>
        </p:txBody>
      </p:sp>
      <p:pic>
        <p:nvPicPr>
          <p:cNvPr id="55300" name="Picture 6" descr="scale2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362200"/>
            <a:ext cx="4800600" cy="348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Proportion/Scale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 a group, make a room that is OUT of proportion/scale.</a:t>
            </a:r>
          </a:p>
          <a:p>
            <a:pPr eaLnBrk="1" hangingPunct="1"/>
            <a:r>
              <a:rPr lang="en-US" sz="4000" smtClean="0"/>
              <a:t>Any type of room will work.</a:t>
            </a:r>
          </a:p>
          <a:p>
            <a:pPr eaLnBrk="1" hangingPunct="1"/>
            <a:r>
              <a:rPr lang="en-US" sz="4000" smtClean="0"/>
              <a:t>The more OUT of proportion the better!</a:t>
            </a:r>
          </a:p>
          <a:p>
            <a:pPr eaLnBrk="1" hangingPunct="1"/>
            <a:r>
              <a:rPr lang="en-US" sz="4000" smtClean="0"/>
              <a:t>Must use a minimum of 15 items.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EMPHASIS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center or focus of attention and interest within a design</a:t>
            </a:r>
          </a:p>
          <a:p>
            <a:pPr lvl="1" eaLnBrk="1" hangingPunct="1"/>
            <a:r>
              <a:rPr lang="en-US" sz="2400" smtClean="0"/>
              <a:t>The feature that commands attention and makes a design visually interesting.</a:t>
            </a:r>
          </a:p>
        </p:txBody>
      </p:sp>
      <p:pic>
        <p:nvPicPr>
          <p:cNvPr id="57348" name="Picture 9" descr="l_nat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Emphasis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Architectural features such as fireplaces or decorative windows are often used as focal points.</a:t>
            </a:r>
          </a:p>
          <a:p>
            <a:pPr eaLnBrk="1" hangingPunct="1"/>
            <a:r>
              <a:rPr lang="en-US" sz="2800" smtClean="0"/>
              <a:t>Works of art and decorative accessories are often emphasized in a design.</a:t>
            </a:r>
          </a:p>
        </p:txBody>
      </p:sp>
      <p:pic>
        <p:nvPicPr>
          <p:cNvPr id="58372" name="Picture 9" descr="l_ple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28875"/>
            <a:ext cx="3810000" cy="352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WAYS TO CREATE EMPHASIS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Arrangement of furniture around a focal point.</a:t>
            </a:r>
          </a:p>
          <a:p>
            <a:pPr eaLnBrk="1" hangingPunct="1"/>
            <a:r>
              <a:rPr lang="en-US" sz="2800" smtClean="0"/>
              <a:t>Use of color, texture, or pattern.</a:t>
            </a:r>
          </a:p>
          <a:p>
            <a:pPr eaLnBrk="1" hangingPunct="1"/>
            <a:r>
              <a:rPr lang="en-US" sz="2800" smtClean="0"/>
              <a:t>Placement of accessories.</a:t>
            </a:r>
          </a:p>
          <a:p>
            <a:pPr eaLnBrk="1" hangingPunct="1"/>
            <a:r>
              <a:rPr lang="en-US" sz="2800" smtClean="0"/>
              <a:t>Use of lighting.</a:t>
            </a:r>
          </a:p>
        </p:txBody>
      </p:sp>
      <p:pic>
        <p:nvPicPr>
          <p:cNvPr id="59396" name="Picture 9" descr="http://images.meredith.com/bhg/images/01/l_yel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70125"/>
            <a:ext cx="3810000" cy="384175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Guidelines for Creating Emphasis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point of emphasis should command attention, but not dominate the overall design.</a:t>
            </a:r>
          </a:p>
          <a:p>
            <a:pPr eaLnBrk="1" hangingPunct="1"/>
            <a:r>
              <a:rPr lang="en-US" sz="2800" smtClean="0"/>
              <a:t>Other features within the room should not compete for the emphasis. </a:t>
            </a:r>
          </a:p>
        </p:txBody>
      </p:sp>
      <p:pic>
        <p:nvPicPr>
          <p:cNvPr id="60420" name="Picture 31" descr="http://images.meredith.com/bhg/images/10/ss_BKS05166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17750"/>
            <a:ext cx="3810000" cy="374650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Harmony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There are 2 types of harmony.</a:t>
            </a:r>
          </a:p>
          <a:p>
            <a:pPr lvl="1" eaLnBrk="1" hangingPunct="1"/>
            <a:r>
              <a:rPr lang="en-US" sz="4500" smtClean="0"/>
              <a:t>Unity</a:t>
            </a:r>
          </a:p>
          <a:p>
            <a:pPr lvl="1" eaLnBrk="1" hangingPunct="1"/>
            <a:r>
              <a:rPr lang="en-US" sz="4500" smtClean="0"/>
              <a:t>Variety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UNITY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Unity occurs when all the parts of a home or room are related by one idea.  </a:t>
            </a:r>
          </a:p>
          <a:p>
            <a:pPr eaLnBrk="1" hangingPunct="1"/>
            <a:r>
              <a:rPr lang="en-US" sz="2800" smtClean="0"/>
              <a:t>A unified design has consistency of style</a:t>
            </a:r>
          </a:p>
        </p:txBody>
      </p:sp>
      <p:pic>
        <p:nvPicPr>
          <p:cNvPr id="62468" name="Picture 17" descr="Yellow Wal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2513" y="2133600"/>
            <a:ext cx="33813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 Balance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Windows draped in identical fabrics, flank both sides of the grandfather clock.</a:t>
            </a:r>
          </a:p>
        </p:txBody>
      </p:sp>
      <p:pic>
        <p:nvPicPr>
          <p:cNvPr id="9220" name="Picture 9" descr="http://images.meredith.com/bhg/images/01/l_DSH50057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01888"/>
            <a:ext cx="3810000" cy="3578225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VARIETY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two or more different elements of design are used to add interest to a design.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Variety can be achieved by combining different styles and materials, as long as they are compatible.</a:t>
            </a:r>
          </a:p>
        </p:txBody>
      </p:sp>
      <p:pic>
        <p:nvPicPr>
          <p:cNvPr id="63492" name="Picture 17" descr="ss_kitchen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97150"/>
            <a:ext cx="3810000" cy="318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HARMONY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429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Is achieved when unity and variety are effectively combined.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Carrying variety too far creates confusion.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lack of unity may make a small home seem even smaller.</a:t>
            </a:r>
          </a:p>
        </p:txBody>
      </p:sp>
      <p:pic>
        <p:nvPicPr>
          <p:cNvPr id="64516" name="Picture 9" descr="l_lib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276475"/>
            <a:ext cx="4419600" cy="3363913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7010400" cy="4978400"/>
          </a:xfrm>
          <a:noFill/>
        </p:spPr>
      </p:pic>
      <p:sp>
        <p:nvSpPr>
          <p:cNvPr id="65539" name="Rectangle 6"/>
          <p:cNvSpPr>
            <a:spLocks noChangeArrowheads="1"/>
          </p:cNvSpPr>
          <p:nvPr/>
        </p:nvSpPr>
        <p:spPr bwMode="ltGray">
          <a:xfrm>
            <a:off x="2368550" y="777875"/>
            <a:ext cx="4224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Carriage Bed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38200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14400"/>
            <a:ext cx="37798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</a:rPr>
              <a:t>Lighthouse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3058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</a:rPr>
              <a:t>Jungle Safari</a:t>
            </a:r>
          </a:p>
        </p:txBody>
      </p:sp>
      <p:pic>
        <p:nvPicPr>
          <p:cNvPr id="69635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2932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4800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01750"/>
            <a:ext cx="7391400" cy="524827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3213100" cy="4800600"/>
          </a:xfrm>
          <a:noFill/>
        </p:spPr>
      </p:pic>
      <p:sp>
        <p:nvSpPr>
          <p:cNvPr id="71683" name="Rectangle 6"/>
          <p:cNvSpPr>
            <a:spLocks noChangeArrowheads="1"/>
          </p:cNvSpPr>
          <p:nvPr/>
        </p:nvSpPr>
        <p:spPr bwMode="ltGray">
          <a:xfrm>
            <a:off x="2286000" y="838200"/>
            <a:ext cx="502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Hayloft</a:t>
            </a:r>
          </a:p>
        </p:txBody>
      </p:sp>
      <p:pic>
        <p:nvPicPr>
          <p:cNvPr id="71684" name="Picture 8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267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38200"/>
            <a:ext cx="3827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 Balance</a:t>
            </a:r>
          </a:p>
        </p:txBody>
      </p:sp>
      <p:sp>
        <p:nvSpPr>
          <p:cNvPr id="10243" name="Rectangle 103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Identical light sconces are placed on both sides of framed picture.</a:t>
            </a:r>
          </a:p>
        </p:txBody>
      </p:sp>
      <p:pic>
        <p:nvPicPr>
          <p:cNvPr id="10244" name="Picture 1041" descr="http://images.meredith.com/bhg/images/10/ss_SIP92174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87600"/>
            <a:ext cx="3810000" cy="3606800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2808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1676400"/>
            <a:ext cx="2746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663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7"/>
          <p:cNvSpPr>
            <a:spLocks noChangeArrowheads="1"/>
          </p:cNvSpPr>
          <p:nvPr/>
        </p:nvSpPr>
        <p:spPr bwMode="ltGray">
          <a:xfrm>
            <a:off x="5638800" y="914400"/>
            <a:ext cx="2720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Mammoth Ice Caves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</a:rPr>
              <a:t>Sports Den</a:t>
            </a:r>
          </a:p>
        </p:txBody>
      </p:sp>
      <p:pic>
        <p:nvPicPr>
          <p:cNvPr id="74755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4274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213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124200"/>
            <a:ext cx="4114800" cy="3373438"/>
          </a:xfrm>
          <a:noFill/>
        </p:spPr>
      </p:pic>
      <p:pic>
        <p:nvPicPr>
          <p:cNvPr id="75779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42672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85800"/>
            <a:ext cx="3810000" cy="2552700"/>
          </a:xfrm>
          <a:noFill/>
        </p:spPr>
      </p:pic>
      <p:pic>
        <p:nvPicPr>
          <p:cNvPr id="76803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355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2672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7"/>
          <p:cNvSpPr>
            <a:spLocks noChangeArrowheads="1"/>
          </p:cNvSpPr>
          <p:nvPr/>
        </p:nvSpPr>
        <p:spPr bwMode="ltGray">
          <a:xfrm>
            <a:off x="4572000" y="685800"/>
            <a:ext cx="3421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Log Cabin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f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306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t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2988"/>
            <a:ext cx="4495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7"/>
          <p:cNvSpPr>
            <a:spLocks noChangeArrowheads="1"/>
          </p:cNvSpPr>
          <p:nvPr/>
        </p:nvSpPr>
        <p:spPr bwMode="ltGray">
          <a:xfrm>
            <a:off x="5029200" y="5867400"/>
            <a:ext cx="3692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/>
              <a:t>Arabian Nights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What are the elements of design?</a:t>
            </a:r>
          </a:p>
          <a:p>
            <a:pPr lvl="1" eaLnBrk="1" hangingPunct="1"/>
            <a:r>
              <a:rPr lang="en-US" sz="4500" smtClean="0"/>
              <a:t>List Them  (7)</a:t>
            </a:r>
          </a:p>
          <a:p>
            <a:pPr eaLnBrk="1" hangingPunct="1"/>
            <a:r>
              <a:rPr lang="en-US" sz="4500" smtClean="0"/>
              <a:t>What are the principles of design?</a:t>
            </a:r>
          </a:p>
          <a:p>
            <a:pPr lvl="1" eaLnBrk="1" hangingPunct="1"/>
            <a:r>
              <a:rPr lang="en-US" sz="4500" smtClean="0"/>
              <a:t>List Them  (5)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Asymmetrical Balance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Creates more interesting arrangements.</a:t>
            </a:r>
          </a:p>
          <a:p>
            <a:pPr eaLnBrk="1" hangingPunct="1"/>
            <a:r>
              <a:rPr lang="en-US" sz="2800" smtClean="0"/>
              <a:t>Suggests informality, relaxed.</a:t>
            </a:r>
          </a:p>
          <a:p>
            <a:pPr eaLnBrk="1" hangingPunct="1"/>
            <a:r>
              <a:rPr lang="en-US" sz="2800" smtClean="0"/>
              <a:t>Also referred to as INFORMAL balance.</a:t>
            </a:r>
          </a:p>
        </p:txBody>
      </p:sp>
      <p:pic>
        <p:nvPicPr>
          <p:cNvPr id="11268" name="Picture 9" descr="http://images.meredith.com/bhg/images/01/l_BHG12635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8250" y="2133600"/>
            <a:ext cx="2703513" cy="4114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Asymmetrical Balance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Mirror is placed off center on the mantle.</a:t>
            </a:r>
          </a:p>
          <a:p>
            <a:pPr eaLnBrk="1" hangingPunct="1"/>
            <a:r>
              <a:rPr lang="en-US" sz="2800" smtClean="0"/>
              <a:t>Tray and bottles on either side of the mirror help to balance it out.</a:t>
            </a:r>
          </a:p>
        </p:txBody>
      </p:sp>
      <p:pic>
        <p:nvPicPr>
          <p:cNvPr id="12292" name="Picture 9" descr="http://images.meredith.com/bhg/images/01/l_fir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9500"/>
            <a:ext cx="3810000" cy="3683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manesque">
  <a:themeElements>
    <a:clrScheme name="Romanesqu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937</TotalTime>
  <Words>1512</Words>
  <Application>Microsoft Office PowerPoint</Application>
  <PresentationFormat>On-screen Show (4:3)</PresentationFormat>
  <Paragraphs>179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Romanesque</vt:lpstr>
      <vt:lpstr>Drawing</vt:lpstr>
      <vt:lpstr>PRINCIPLES OF DESIGN</vt:lpstr>
      <vt:lpstr>BALANCE</vt:lpstr>
      <vt:lpstr>TYPES OF BALANCE</vt:lpstr>
      <vt:lpstr>SYMMETRICAL BALANCE</vt:lpstr>
      <vt:lpstr>Symmetrical Balance</vt:lpstr>
      <vt:lpstr>Symmetrical Balance</vt:lpstr>
      <vt:lpstr>Symmetrical Balance</vt:lpstr>
      <vt:lpstr>Asymmetrical Balance</vt:lpstr>
      <vt:lpstr>Asymmetrical Balance</vt:lpstr>
      <vt:lpstr>Asymmetrical Balance</vt:lpstr>
      <vt:lpstr>Asymmetrical Balance</vt:lpstr>
      <vt:lpstr>Radial Balance</vt:lpstr>
      <vt:lpstr>Radial Balance</vt:lpstr>
      <vt:lpstr>RHYTHM</vt:lpstr>
      <vt:lpstr>TYPES OF RHYTHM</vt:lpstr>
      <vt:lpstr>Rhythm By Repetition</vt:lpstr>
      <vt:lpstr>Rhythm By Gradation</vt:lpstr>
      <vt:lpstr>Rhythm By Radiation</vt:lpstr>
      <vt:lpstr>Rhythm By Opposition</vt:lpstr>
      <vt:lpstr>Rhythm By Transition</vt:lpstr>
      <vt:lpstr>What Type of Rhythm?</vt:lpstr>
      <vt:lpstr>SCALE &amp; PROPORTION</vt:lpstr>
      <vt:lpstr>SCALE</vt:lpstr>
      <vt:lpstr>PROPORTION</vt:lpstr>
      <vt:lpstr>PROPORTION</vt:lpstr>
      <vt:lpstr>SCALE  &amp; PROPORTION Too Big, Too Small, Just Right</vt:lpstr>
      <vt:lpstr>Too Small.</vt:lpstr>
      <vt:lpstr>Just Right. </vt:lpstr>
      <vt:lpstr>Too Big.</vt:lpstr>
      <vt:lpstr>Too Small.</vt:lpstr>
      <vt:lpstr>Just Right.</vt:lpstr>
      <vt:lpstr>Too Tall.</vt:lpstr>
      <vt:lpstr>Too Short.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Too Little.</vt:lpstr>
      <vt:lpstr>Too Much.</vt:lpstr>
      <vt:lpstr>Just Right.</vt:lpstr>
      <vt:lpstr>Too Big.</vt:lpstr>
      <vt:lpstr>Too Little.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Proportion/Scale</vt:lpstr>
      <vt:lpstr>EMPHASIS</vt:lpstr>
      <vt:lpstr>Emphasis</vt:lpstr>
      <vt:lpstr>WAYS TO CREATE EMPHASIS</vt:lpstr>
      <vt:lpstr>Guidelines for Creating Emphasis</vt:lpstr>
      <vt:lpstr>Harmony</vt:lpstr>
      <vt:lpstr>UNITY</vt:lpstr>
      <vt:lpstr>VARIETY</vt:lpstr>
      <vt:lpstr>HARMONY</vt:lpstr>
      <vt:lpstr>PowerPoint Presentation</vt:lpstr>
      <vt:lpstr>Lighthouse</vt:lpstr>
      <vt:lpstr>PowerPoint Presentation</vt:lpstr>
      <vt:lpstr>PowerPoint Presentation</vt:lpstr>
      <vt:lpstr>Jungle Safari</vt:lpstr>
      <vt:lpstr>PowerPoint Presentation</vt:lpstr>
      <vt:lpstr>PowerPoint Presentation</vt:lpstr>
      <vt:lpstr>PowerPoint Presentation</vt:lpstr>
      <vt:lpstr>PowerPoint Presentation</vt:lpstr>
      <vt:lpstr>Sports Den</vt:lpstr>
      <vt:lpstr>PowerPoint Presentation</vt:lpstr>
      <vt:lpstr>PowerPoint Presentation</vt:lpstr>
      <vt:lpstr>PowerPoint Presentation</vt:lpstr>
      <vt:lpstr>QUESTION?</vt:lpstr>
    </vt:vector>
  </TitlesOfParts>
  <Company>Weber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WSD  Student/Staff</dc:creator>
  <cp:lastModifiedBy>admin</cp:lastModifiedBy>
  <cp:revision>18</cp:revision>
  <cp:lastPrinted>1601-01-01T00:00:00Z</cp:lastPrinted>
  <dcterms:created xsi:type="dcterms:W3CDTF">2003-04-08T18:37:09Z</dcterms:created>
  <dcterms:modified xsi:type="dcterms:W3CDTF">2013-09-19T13:07:01Z</dcterms:modified>
</cp:coreProperties>
</file>