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49FEFB1-AF57-4084-B489-0D223BEB2293}" type="datetimeFigureOut">
              <a:rPr lang="en-US" smtClean="0"/>
              <a:t>10/10/2013</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ED4519F-C6BD-458E-9611-948CD49782DC}"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FEFB1-AF57-4084-B489-0D223BEB2293}" type="datetimeFigureOut">
              <a:rPr lang="en-US" smtClean="0"/>
              <a:t>10/10/2013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D4519F-C6BD-458E-9611-948CD49782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FEFB1-AF57-4084-B489-0D223BEB2293}" type="datetimeFigureOut">
              <a:rPr lang="en-US" smtClean="0"/>
              <a:t>10/10/2013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D4519F-C6BD-458E-9611-948CD49782D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9FEFB1-AF57-4084-B489-0D223BEB2293}" type="datetimeFigureOut">
              <a:rPr lang="en-US" smtClean="0"/>
              <a:t>10/10/2013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D4519F-C6BD-458E-9611-948CD49782D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9FEFB1-AF57-4084-B489-0D223BEB2293}" type="datetimeFigureOut">
              <a:rPr lang="en-US" smtClean="0"/>
              <a:t>10/10/2013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D4519F-C6BD-458E-9611-948CD49782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49FEFB1-AF57-4084-B489-0D223BEB2293}" type="datetimeFigureOut">
              <a:rPr lang="en-US" smtClean="0"/>
              <a:t>10/10/2013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D4519F-C6BD-458E-9611-948CD49782DC}"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9FEFB1-AF57-4084-B489-0D223BEB2293}" type="datetimeFigureOut">
              <a:rPr lang="en-US" smtClean="0"/>
              <a:t>10/10/2013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D4519F-C6BD-458E-9611-948CD49782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9FEFB1-AF57-4084-B489-0D223BEB2293}" type="datetimeFigureOut">
              <a:rPr lang="en-US" smtClean="0"/>
              <a:t>10/10/2013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D4519F-C6BD-458E-9611-948CD49782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FEFB1-AF57-4084-B489-0D223BEB2293}" type="datetimeFigureOut">
              <a:rPr lang="en-US" smtClean="0"/>
              <a:t>10/10/2013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D4519F-C6BD-458E-9611-948CD49782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C49FEFB1-AF57-4084-B489-0D223BEB2293}" type="datetimeFigureOut">
              <a:rPr lang="en-US" smtClean="0"/>
              <a:t>10/10/2013</a:t>
            </a:fld>
            <a:endParaRPr lang="en-US" dirty="0"/>
          </a:p>
        </p:txBody>
      </p:sp>
      <p:sp>
        <p:nvSpPr>
          <p:cNvPr id="7" name="Slide Number Placeholder 6"/>
          <p:cNvSpPr>
            <a:spLocks noGrp="1"/>
          </p:cNvSpPr>
          <p:nvPr>
            <p:ph type="sldNum" sz="quarter" idx="12"/>
          </p:nvPr>
        </p:nvSpPr>
        <p:spPr/>
        <p:txBody>
          <a:bodyPr/>
          <a:lstStyle/>
          <a:p>
            <a:fld id="{0ED4519F-C6BD-458E-9611-948CD49782DC}"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FEFB1-AF57-4084-B489-0D223BEB2293}" type="datetimeFigureOut">
              <a:rPr lang="en-US" smtClean="0"/>
              <a:t>10/10/2013</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0ED4519F-C6BD-458E-9611-948CD49782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49FEFB1-AF57-4084-B489-0D223BEB2293}" type="datetimeFigureOut">
              <a:rPr lang="en-US" smtClean="0"/>
              <a:t>10/10/2013</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ED4519F-C6BD-458E-9611-948CD49782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Child Birth</a:t>
            </a:r>
            <a:endParaRPr lang="en-US" dirty="0"/>
          </a:p>
        </p:txBody>
      </p:sp>
      <p:sp>
        <p:nvSpPr>
          <p:cNvPr id="3" name="Subtitle 2"/>
          <p:cNvSpPr>
            <a:spLocks noGrp="1"/>
          </p:cNvSpPr>
          <p:nvPr>
            <p:ph type="subTitle" idx="1"/>
          </p:nvPr>
        </p:nvSpPr>
        <p:spPr/>
        <p:txBody>
          <a:bodyPr/>
          <a:lstStyle/>
          <a:p>
            <a:r>
              <a:rPr lang="en-US" dirty="0" smtClean="0"/>
              <a:t>Being prepared.</a:t>
            </a:r>
            <a:endParaRPr lang="en-US" dirty="0"/>
          </a:p>
        </p:txBody>
      </p:sp>
    </p:spTree>
    <p:extLst>
      <p:ext uri="{BB962C8B-B14F-4D97-AF65-F5344CB8AC3E}">
        <p14:creationId xmlns:p14="http://schemas.microsoft.com/office/powerpoint/2010/main" val="2769856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Before Labor</a:t>
            </a:r>
            <a:endParaRPr lang="en-US" dirty="0"/>
          </a:p>
        </p:txBody>
      </p:sp>
      <p:sp>
        <p:nvSpPr>
          <p:cNvPr id="4" name="Text Placeholder 3"/>
          <p:cNvSpPr>
            <a:spLocks noGrp="1"/>
          </p:cNvSpPr>
          <p:nvPr>
            <p:ph type="body" sz="half" idx="2"/>
          </p:nvPr>
        </p:nvSpPr>
        <p:spPr/>
        <p:txBody>
          <a:bodyPr/>
          <a:lstStyle/>
          <a:p>
            <a:r>
              <a:rPr lang="en-US" dirty="0" smtClean="0"/>
              <a:t>The cervix is normal size and shape.</a:t>
            </a:r>
          </a:p>
          <a:p>
            <a:r>
              <a:rPr lang="en-US" dirty="0" smtClean="0"/>
              <a:t>The uterus is evenly spread around the baby.</a:t>
            </a:r>
            <a:endParaRPr lang="en-US" dirty="0"/>
          </a:p>
        </p:txBody>
      </p:sp>
      <p:pic>
        <p:nvPicPr>
          <p:cNvPr id="4098" name="Picture 2" descr="C:\Users\faithcollins\AppData\Local\Microsoft\Windows\Temporary Internet Files\Content.Outlook\2MB2BVLT\photo 1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9297" y="2133600"/>
            <a:ext cx="3041703" cy="22718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784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24400" y="1905000"/>
            <a:ext cx="3304572" cy="1463153"/>
          </a:xfrm>
        </p:spPr>
        <p:txBody>
          <a:bodyPr/>
          <a:lstStyle/>
          <a:p>
            <a:pPr algn="ctr"/>
            <a:r>
              <a:rPr lang="en-US" dirty="0" smtClean="0"/>
              <a:t>First Stage of Labor</a:t>
            </a:r>
            <a:endParaRPr lang="en-US" dirty="0"/>
          </a:p>
        </p:txBody>
      </p:sp>
      <p:sp>
        <p:nvSpPr>
          <p:cNvPr id="4" name="Text Placeholder 3"/>
          <p:cNvSpPr>
            <a:spLocks noGrp="1"/>
          </p:cNvSpPr>
          <p:nvPr>
            <p:ph type="body" sz="half" idx="2"/>
          </p:nvPr>
        </p:nvSpPr>
        <p:spPr>
          <a:xfrm>
            <a:off x="4736592" y="3505200"/>
            <a:ext cx="3298784" cy="2514600"/>
          </a:xfrm>
        </p:spPr>
        <p:txBody>
          <a:bodyPr>
            <a:normAutofit/>
          </a:bodyPr>
          <a:lstStyle/>
          <a:p>
            <a:r>
              <a:rPr lang="en-US" sz="1800" dirty="0" smtClean="0"/>
              <a:t>Contractions make the cervix </a:t>
            </a:r>
            <a:r>
              <a:rPr lang="en-US" sz="1800" b="1" dirty="0" smtClean="0"/>
              <a:t>dilate</a:t>
            </a:r>
            <a:r>
              <a:rPr lang="en-US" sz="1800" dirty="0" smtClean="0"/>
              <a:t>, or widen. The cervix also becomes thinner, changing from its usual thickness of about ¾ inch to become as thin as a sheet of paper. This thinning is called </a:t>
            </a:r>
            <a:r>
              <a:rPr lang="en-US" sz="1800" b="1" dirty="0" smtClean="0"/>
              <a:t>effacement.</a:t>
            </a:r>
            <a:endParaRPr lang="en-US" sz="1800" dirty="0"/>
          </a:p>
        </p:txBody>
      </p:sp>
      <p:pic>
        <p:nvPicPr>
          <p:cNvPr id="5122" name="Picture 2" descr="C:\Users\faithcollins\AppData\Local\Microsoft\Windows\Temporary Internet Files\Content.Outlook\2MB2BVLT\photo 2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19537" y="1918862"/>
            <a:ext cx="4324710" cy="32301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449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pPr algn="ctr"/>
            <a:r>
              <a:rPr lang="en-US" dirty="0" smtClean="0"/>
              <a:t>First stage:</a:t>
            </a:r>
            <a:br>
              <a:rPr lang="en-US" dirty="0" smtClean="0"/>
            </a:br>
            <a:r>
              <a:rPr lang="en-US" dirty="0" smtClean="0"/>
              <a:t>Transition</a:t>
            </a:r>
            <a:endParaRPr lang="en-US" dirty="0"/>
          </a:p>
        </p:txBody>
      </p:sp>
      <p:sp>
        <p:nvSpPr>
          <p:cNvPr id="4" name="Text Placeholder 3"/>
          <p:cNvSpPr>
            <a:spLocks noGrp="1"/>
          </p:cNvSpPr>
          <p:nvPr>
            <p:ph type="body" sz="half" idx="2"/>
          </p:nvPr>
        </p:nvSpPr>
        <p:spPr>
          <a:xfrm>
            <a:off x="4854616" y="4136994"/>
            <a:ext cx="3298784" cy="1517904"/>
          </a:xfrm>
        </p:spPr>
        <p:txBody>
          <a:bodyPr>
            <a:normAutofit lnSpcReduction="10000"/>
          </a:bodyPr>
          <a:lstStyle/>
          <a:p>
            <a:r>
              <a:rPr lang="en-US" dirty="0" smtClean="0"/>
              <a:t>This completes the work of the first sate. The cervix becomes fully dilated to a size of 4 inches (10 cm) and the baby’s head slips out of the uterus into the birth canal.</a:t>
            </a:r>
            <a:endParaRPr lang="en-US" dirty="0"/>
          </a:p>
        </p:txBody>
      </p:sp>
      <p:pic>
        <p:nvPicPr>
          <p:cNvPr id="6146" name="Picture 2" descr="C:\Users\faithcollins\AppData\Local\Microsoft\Windows\Temporary Internet Files\Content.Outlook\2MB2BVLT\photo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76400"/>
            <a:ext cx="4163921" cy="31100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034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Second Stage of Labor</a:t>
            </a:r>
            <a:endParaRPr lang="en-US" dirty="0"/>
          </a:p>
        </p:txBody>
      </p:sp>
      <p:sp>
        <p:nvSpPr>
          <p:cNvPr id="6" name="Content Placeholder 5"/>
          <p:cNvSpPr>
            <a:spLocks noGrp="1"/>
          </p:cNvSpPr>
          <p:nvPr>
            <p:ph sz="quarter" idx="13"/>
          </p:nvPr>
        </p:nvSpPr>
        <p:spPr/>
        <p:txBody>
          <a:bodyPr>
            <a:normAutofit/>
          </a:bodyPr>
          <a:lstStyle/>
          <a:p>
            <a:pPr algn="ctr"/>
            <a:r>
              <a:rPr lang="en-US" sz="2000" b="1" dirty="0" smtClean="0"/>
              <a:t>Crowning</a:t>
            </a:r>
          </a:p>
          <a:p>
            <a:pPr algn="ctr"/>
            <a:r>
              <a:rPr lang="en-US" sz="2000" dirty="0" smtClean="0"/>
              <a:t>First the top of the head appears at the opening of the birth canal.</a:t>
            </a:r>
            <a:endParaRPr lang="en-US" sz="2000" dirty="0"/>
          </a:p>
        </p:txBody>
      </p:sp>
      <p:pic>
        <p:nvPicPr>
          <p:cNvPr id="3074" name="Picture 2" descr="C:\Users\faithcollins\AppData\Local\Microsoft\Windows\Temporary Internet Files\Content.Outlook\2MB2BVLT\photo 1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743200"/>
            <a:ext cx="3755841" cy="28052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181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24744" cy="1143000"/>
          </a:xfrm>
        </p:spPr>
        <p:txBody>
          <a:bodyPr/>
          <a:lstStyle/>
          <a:p>
            <a:r>
              <a:rPr lang="en-US" dirty="0" smtClean="0"/>
              <a:t>Second Stage of Labor</a:t>
            </a:r>
            <a:endParaRPr lang="en-US" dirty="0"/>
          </a:p>
        </p:txBody>
      </p:sp>
      <p:sp>
        <p:nvSpPr>
          <p:cNvPr id="5" name="Content Placeholder 6"/>
          <p:cNvSpPr>
            <a:spLocks noGrp="1"/>
          </p:cNvSpPr>
          <p:nvPr>
            <p:ph sz="quarter" idx="13"/>
          </p:nvPr>
        </p:nvSpPr>
        <p:spPr>
          <a:xfrm>
            <a:off x="762000" y="2133600"/>
            <a:ext cx="3419856" cy="3493008"/>
          </a:xfrm>
        </p:spPr>
        <p:txBody>
          <a:bodyPr>
            <a:normAutofit/>
          </a:bodyPr>
          <a:lstStyle/>
          <a:p>
            <a:pPr algn="ctr"/>
            <a:r>
              <a:rPr lang="en-US" b="1" dirty="0" smtClean="0"/>
              <a:t>Head Emerges</a:t>
            </a:r>
          </a:p>
          <a:p>
            <a:pPr algn="ctr"/>
            <a:r>
              <a:rPr lang="en-US" sz="1600" dirty="0" smtClean="0"/>
              <a:t>The baby’s head emerges first. The head has changed its shape so as to ease passage through the birth canal. After the head, the shoulders follow. Then the rest of the baby. </a:t>
            </a:r>
            <a:endParaRPr lang="en-US" sz="1600" dirty="0"/>
          </a:p>
        </p:txBody>
      </p:sp>
      <p:pic>
        <p:nvPicPr>
          <p:cNvPr id="2050" name="Picture 2" descr="C:\Users\faithcollins\AppData\Local\Microsoft\Windows\Temporary Internet Files\Content.Outlook\2MB2BVLT\photo 1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419600"/>
            <a:ext cx="2664481" cy="19901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2051" name="Picture 3" descr="C:\Users\faithcollins\AppData\Local\Microsoft\Windows\Temporary Internet Files\Content.Outlook\2MB2BVLT\photo 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855375"/>
            <a:ext cx="2754536" cy="20574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825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982063" y="685800"/>
            <a:ext cx="7024744" cy="1143000"/>
          </a:xfrm>
        </p:spPr>
        <p:txBody>
          <a:bodyPr/>
          <a:lstStyle/>
          <a:p>
            <a:r>
              <a:rPr lang="en-US" dirty="0" smtClean="0"/>
              <a:t>Third Stage of Labor</a:t>
            </a:r>
            <a:endParaRPr lang="en-US" dirty="0"/>
          </a:p>
        </p:txBody>
      </p:sp>
      <p:sp>
        <p:nvSpPr>
          <p:cNvPr id="14" name="Content Placeholder 13"/>
          <p:cNvSpPr>
            <a:spLocks noGrp="1"/>
          </p:cNvSpPr>
          <p:nvPr>
            <p:ph sz="half" idx="2"/>
          </p:nvPr>
        </p:nvSpPr>
        <p:spPr>
          <a:xfrm>
            <a:off x="840417" y="2216727"/>
            <a:ext cx="3419856" cy="2835797"/>
          </a:xfrm>
        </p:spPr>
        <p:txBody>
          <a:bodyPr/>
          <a:lstStyle/>
          <a:p>
            <a:r>
              <a:rPr lang="en-US" dirty="0" smtClean="0"/>
              <a:t>The woman gives birth to the placenta, no longer needed by the baby. </a:t>
            </a:r>
            <a:endParaRPr lang="en-US" dirty="0"/>
          </a:p>
        </p:txBody>
      </p:sp>
      <p:pic>
        <p:nvPicPr>
          <p:cNvPr id="1026" name="Picture 2" descr="C:\Users\faithcollins\AppData\Local\Microsoft\Windows\Temporary Internet Files\Content.Outlook\2MB2BVLT\photo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6403" y="1905000"/>
            <a:ext cx="2735642" cy="20432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1027" name="Picture 3" descr="C:\Users\faithcollins\AppData\Local\Microsoft\Windows\Temporary Internet Files\Content.Outlook\2MB2BVLT\phot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817" y="4530436"/>
            <a:ext cx="1758407" cy="18369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161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Prepared Child Birth</a:t>
            </a:r>
            <a:endParaRPr lang="en-US" dirty="0"/>
          </a:p>
        </p:txBody>
      </p:sp>
      <p:sp>
        <p:nvSpPr>
          <p:cNvPr id="3" name="Content Placeholder 2"/>
          <p:cNvSpPr>
            <a:spLocks noGrp="1"/>
          </p:cNvSpPr>
          <p:nvPr>
            <p:ph idx="1"/>
          </p:nvPr>
        </p:nvSpPr>
        <p:spPr/>
        <p:txBody>
          <a:bodyPr/>
          <a:lstStyle/>
          <a:p>
            <a:r>
              <a:rPr lang="en-US" dirty="0" smtClean="0"/>
              <a:t>Prepared child birth is a method of giving birth in which pain is reduced through the elimination of fear and the use of special conditioning exercises. </a:t>
            </a:r>
          </a:p>
          <a:p>
            <a:r>
              <a:rPr lang="en-US" dirty="0" smtClean="0"/>
              <a:t>Though a woman INSTINCTIVELY knows how to give birth, most find preparation to be helpful in reducing stress.</a:t>
            </a:r>
            <a:endParaRPr lang="en-US" dirty="0"/>
          </a:p>
        </p:txBody>
      </p:sp>
    </p:spTree>
    <p:extLst>
      <p:ext uri="{BB962C8B-B14F-4D97-AF65-F5344CB8AC3E}">
        <p14:creationId xmlns:p14="http://schemas.microsoft.com/office/powerpoint/2010/main" val="811476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What’s in a word?</a:t>
            </a:r>
            <a:endParaRPr lang="en-US" dirty="0"/>
          </a:p>
        </p:txBody>
      </p:sp>
      <p:sp>
        <p:nvSpPr>
          <p:cNvPr id="5" name="Content Placeholder 4"/>
          <p:cNvSpPr>
            <a:spLocks noGrp="1"/>
          </p:cNvSpPr>
          <p:nvPr>
            <p:ph sz="quarter" idx="13"/>
          </p:nvPr>
        </p:nvSpPr>
        <p:spPr/>
        <p:txBody>
          <a:bodyPr/>
          <a:lstStyle/>
          <a:p>
            <a:r>
              <a:rPr lang="en-US" dirty="0" smtClean="0"/>
              <a:t>Labor: The process by which the baby gradually moves out of the uterus and into the vagina to be born</a:t>
            </a:r>
            <a:endParaRPr lang="en-US" dirty="0"/>
          </a:p>
        </p:txBody>
      </p:sp>
      <p:sp>
        <p:nvSpPr>
          <p:cNvPr id="6" name="Content Placeholder 5"/>
          <p:cNvSpPr>
            <a:spLocks noGrp="1"/>
          </p:cNvSpPr>
          <p:nvPr>
            <p:ph sz="quarter" idx="14"/>
          </p:nvPr>
        </p:nvSpPr>
        <p:spPr/>
        <p:txBody>
          <a:bodyPr/>
          <a:lstStyle/>
          <a:p>
            <a:r>
              <a:rPr lang="en-US" dirty="0" smtClean="0"/>
              <a:t>Delivery: the actual birth itself!</a:t>
            </a:r>
            <a:endParaRPr lang="en-US" dirty="0"/>
          </a:p>
        </p:txBody>
      </p:sp>
    </p:spTree>
    <p:extLst>
      <p:ext uri="{BB962C8B-B14F-4D97-AF65-F5344CB8AC3E}">
        <p14:creationId xmlns:p14="http://schemas.microsoft.com/office/powerpoint/2010/main" val="3125802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Who will deliver the baby?</a:t>
            </a:r>
            <a:endParaRPr lang="en-US" dirty="0"/>
          </a:p>
        </p:txBody>
      </p:sp>
      <p:sp>
        <p:nvSpPr>
          <p:cNvPr id="6" name="Content Placeholder 5"/>
          <p:cNvSpPr>
            <a:spLocks noGrp="1"/>
          </p:cNvSpPr>
          <p:nvPr>
            <p:ph idx="1"/>
          </p:nvPr>
        </p:nvSpPr>
        <p:spPr/>
        <p:txBody>
          <a:bodyPr>
            <a:normAutofit fontScale="85000" lnSpcReduction="10000"/>
          </a:bodyPr>
          <a:lstStyle/>
          <a:p>
            <a:r>
              <a:rPr lang="en-US" dirty="0" smtClean="0"/>
              <a:t>Obstetricians: These doctors specialize in prenatal and post natal care of the mother and baby. They are qualified to handle any emergencies or special situation that may arise. </a:t>
            </a:r>
          </a:p>
          <a:p>
            <a:r>
              <a:rPr lang="en-US" dirty="0" smtClean="0"/>
              <a:t>Licensed midwives: There are two types of licensed midwives.</a:t>
            </a:r>
          </a:p>
          <a:p>
            <a:pPr lvl="1"/>
            <a:r>
              <a:rPr lang="en-US" dirty="0" smtClean="0"/>
              <a:t>Nurse-midwife: a registered nurse with advanced training in normal pregnancy and birth.</a:t>
            </a:r>
          </a:p>
          <a:p>
            <a:pPr lvl="1"/>
            <a:r>
              <a:rPr lang="en-US" dirty="0" smtClean="0"/>
              <a:t>Lay-midwife: has special training in care of pregnant women and normal deliveries but does not have a nursing degree.</a:t>
            </a:r>
            <a:endParaRPr lang="en-US" dirty="0"/>
          </a:p>
        </p:txBody>
      </p:sp>
    </p:spTree>
    <p:extLst>
      <p:ext uri="{BB962C8B-B14F-4D97-AF65-F5344CB8AC3E}">
        <p14:creationId xmlns:p14="http://schemas.microsoft.com/office/powerpoint/2010/main" val="1791298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will the baby be born?</a:t>
            </a:r>
            <a:endParaRPr lang="en-US" dirty="0"/>
          </a:p>
        </p:txBody>
      </p:sp>
      <p:sp>
        <p:nvSpPr>
          <p:cNvPr id="3" name="Content Placeholder 2"/>
          <p:cNvSpPr>
            <a:spLocks noGrp="1"/>
          </p:cNvSpPr>
          <p:nvPr>
            <p:ph idx="1"/>
          </p:nvPr>
        </p:nvSpPr>
        <p:spPr/>
        <p:txBody>
          <a:bodyPr>
            <a:normAutofit lnSpcReduction="10000"/>
          </a:bodyPr>
          <a:lstStyle/>
          <a:p>
            <a:r>
              <a:rPr lang="en-US" dirty="0" smtClean="0"/>
              <a:t>Until the last century, babies were born at home.</a:t>
            </a:r>
          </a:p>
          <a:p>
            <a:r>
              <a:rPr lang="en-US" dirty="0" smtClean="0"/>
              <a:t>Today most are in hospitals.</a:t>
            </a:r>
          </a:p>
          <a:p>
            <a:r>
              <a:rPr lang="en-US" dirty="0" smtClean="0"/>
              <a:t>Alternative birth centers: separate from any hospital, it has a homelike room for giving birth. These emphasis prepared childbirth and usually offer the kinds of services that are part of family-centered maternity care. </a:t>
            </a:r>
            <a:endParaRPr lang="en-US" dirty="0"/>
          </a:p>
        </p:txBody>
      </p:sp>
    </p:spTree>
    <p:extLst>
      <p:ext uri="{BB962C8B-B14F-4D97-AF65-F5344CB8AC3E}">
        <p14:creationId xmlns:p14="http://schemas.microsoft.com/office/powerpoint/2010/main" val="31149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Labor</a:t>
            </a:r>
            <a:endParaRPr lang="en-US" dirty="0"/>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59035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0"/>
            <a:ext cx="7024744" cy="1143000"/>
          </a:xfrm>
        </p:spPr>
        <p:txBody>
          <a:bodyPr/>
          <a:lstStyle/>
          <a:p>
            <a:r>
              <a:rPr lang="en-US" dirty="0" smtClean="0"/>
              <a:t>Beginning of labor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Lightening: the baby settles deep into the mother’s pelvis preparing for his or her journey into the world. May be days or weeks before labor.</a:t>
            </a:r>
          </a:p>
          <a:p>
            <a:r>
              <a:rPr lang="en-US" dirty="0" smtClean="0"/>
              <a:t>“show” or “bloody show” or “mucus plug”: throughout the pregnancy a plug of mucus seal the cervix, the lower part of the uterus. This mucus helps prevent bacteria from moving up the vagina into the uterus where is may cause infection. Before birth it liquefies. The woman may notice a few drops of blood. May be a few days before labor. </a:t>
            </a:r>
          </a:p>
          <a:p>
            <a:pPr marL="68580" indent="0">
              <a:buNone/>
            </a:pPr>
            <a:endParaRPr lang="en-US" dirty="0"/>
          </a:p>
        </p:txBody>
      </p:sp>
    </p:spTree>
    <p:extLst>
      <p:ext uri="{BB962C8B-B14F-4D97-AF65-F5344CB8AC3E}">
        <p14:creationId xmlns:p14="http://schemas.microsoft.com/office/powerpoint/2010/main" val="3807991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t>
            </a:r>
            <a:endParaRPr lang="en-US" dirty="0"/>
          </a:p>
        </p:txBody>
      </p:sp>
      <p:sp>
        <p:nvSpPr>
          <p:cNvPr id="3" name="Content Placeholder 2"/>
          <p:cNvSpPr>
            <a:spLocks noGrp="1"/>
          </p:cNvSpPr>
          <p:nvPr>
            <p:ph idx="1"/>
          </p:nvPr>
        </p:nvSpPr>
        <p:spPr/>
        <p:txBody>
          <a:bodyPr/>
          <a:lstStyle/>
          <a:p>
            <a:r>
              <a:rPr lang="en-US" dirty="0" smtClean="0"/>
              <a:t>Water breaks: a trickle or  even gush of warm fluid from the vagina. The membrane holding the amniotic fluid has broken. </a:t>
            </a:r>
          </a:p>
          <a:p>
            <a:r>
              <a:rPr lang="en-US" dirty="0" smtClean="0"/>
              <a:t>Contractions: the tightening and releasing of the muscle of the uterus. When the uterus contracts, it gets shorter and harder like any other muscle. </a:t>
            </a:r>
            <a:endParaRPr lang="en-US" dirty="0"/>
          </a:p>
        </p:txBody>
      </p:sp>
    </p:spTree>
    <p:extLst>
      <p:ext uri="{BB962C8B-B14F-4D97-AF65-F5344CB8AC3E}">
        <p14:creationId xmlns:p14="http://schemas.microsoft.com/office/powerpoint/2010/main" val="2815780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Stages of Labor</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550524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TotalTime>
  <Words>579</Words>
  <Application>Microsoft Office PowerPoint</Application>
  <PresentationFormat>On-screen Show (4:3)</PresentationFormat>
  <Paragraphs>40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Austin</vt:lpstr>
      <vt:lpstr>Child Birth</vt:lpstr>
      <vt:lpstr>Prepared Child Birth</vt:lpstr>
      <vt:lpstr>What’s in a word?</vt:lpstr>
      <vt:lpstr>Who will deliver the baby?</vt:lpstr>
      <vt:lpstr>Where will the baby be born?</vt:lpstr>
      <vt:lpstr>Labor</vt:lpstr>
      <vt:lpstr>Beginning of labor</vt:lpstr>
      <vt:lpstr>Signs </vt:lpstr>
      <vt:lpstr>Stages of Labor</vt:lpstr>
      <vt:lpstr>Before Labor</vt:lpstr>
      <vt:lpstr>First Stage of Labor</vt:lpstr>
      <vt:lpstr>First stage: Transition</vt:lpstr>
      <vt:lpstr>Second Stage of Labor</vt:lpstr>
      <vt:lpstr>Second Stage of Labor</vt:lpstr>
      <vt:lpstr>Third Stage of Labor</vt:lpstr>
    </vt:vector>
  </TitlesOfParts>
  <Company>Mansfield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Birth</dc:title>
  <dc:creator>admin</dc:creator>
  <cp:lastModifiedBy>admin</cp:lastModifiedBy>
  <cp:revision>8</cp:revision>
  <dcterms:created xsi:type="dcterms:W3CDTF">2013-10-10T13:53:51Z</dcterms:created>
  <dcterms:modified xsi:type="dcterms:W3CDTF">2013-10-10T19:54:42Z</dcterms:modified>
</cp:coreProperties>
</file>