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E29983-AB59-49DA-805E-FB844E8F6B68}" type="datetimeFigureOut">
              <a:rPr lang="en-US" smtClean="0"/>
              <a:t>10/14/2013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13127B-B6C0-4D80-9BEE-E14C72DC33AA}" type="slidenum">
              <a:rPr lang="en-US" smtClean="0"/>
              <a:t>‹#›</a:t>
            </a:fld>
            <a:endParaRPr lang="en-US"/>
          </a:p>
        </p:txBody>
      </p:sp>
    </p:spTree>
    <p:extLst>
      <p:ext uri="{BB962C8B-B14F-4D97-AF65-F5344CB8AC3E}">
        <p14:creationId xmlns:p14="http://schemas.microsoft.com/office/powerpoint/2010/main" val="2476640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13127B-B6C0-4D80-9BEE-E14C72DC33AA}" type="slidenum">
              <a:rPr lang="en-US" smtClean="0"/>
              <a:t>1</a:t>
            </a:fld>
            <a:endParaRPr lang="en-US"/>
          </a:p>
        </p:txBody>
      </p:sp>
    </p:spTree>
    <p:extLst>
      <p:ext uri="{BB962C8B-B14F-4D97-AF65-F5344CB8AC3E}">
        <p14:creationId xmlns:p14="http://schemas.microsoft.com/office/powerpoint/2010/main" val="41976218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6E0CD78A-0F41-4F1D-BB69-A7D5C36BF826}" type="datetimeFigureOut">
              <a:rPr lang="en-US" smtClean="0"/>
              <a:t>10/14/2013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ECA7CC9-6219-4DA0-A404-9943D3D582D8}"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CD78A-0F41-4F1D-BB69-A7D5C36BF826}"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A7CC9-6219-4DA0-A404-9943D3D582D8}"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CD78A-0F41-4F1D-BB69-A7D5C36BF826}"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A7CC9-6219-4DA0-A404-9943D3D582D8}"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CD78A-0F41-4F1D-BB69-A7D5C36BF826}"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A7CC9-6219-4DA0-A404-9943D3D582D8}"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0CD78A-0F41-4F1D-BB69-A7D5C36BF826}"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A7CC9-6219-4DA0-A404-9943D3D582D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E0CD78A-0F41-4F1D-BB69-A7D5C36BF826}"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A7CC9-6219-4DA0-A404-9943D3D582D8}"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0CD78A-0F41-4F1D-BB69-A7D5C36BF826}" type="datetimeFigureOut">
              <a:rPr lang="en-US" smtClean="0"/>
              <a:t>10/14/2013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CA7CC9-6219-4DA0-A404-9943D3D582D8}"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0CD78A-0F41-4F1D-BB69-A7D5C36BF826}" type="datetimeFigureOut">
              <a:rPr lang="en-US" smtClean="0"/>
              <a:t>10/14/2013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CA7CC9-6219-4DA0-A404-9943D3D582D8}"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0CD78A-0F41-4F1D-BB69-A7D5C36BF826}" type="datetimeFigureOut">
              <a:rPr lang="en-US" smtClean="0"/>
              <a:t>10/14/2013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CA7CC9-6219-4DA0-A404-9943D3D582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0CD78A-0F41-4F1D-BB69-A7D5C36BF826}"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A7CC9-6219-4DA0-A404-9943D3D582D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0CD78A-0F41-4F1D-BB69-A7D5C36BF826}"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A7CC9-6219-4DA0-A404-9943D3D582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6E0CD78A-0F41-4F1D-BB69-A7D5C36BF826}" type="datetimeFigureOut">
              <a:rPr lang="en-US" smtClean="0"/>
              <a:t>10/14/2013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9ECA7CC9-6219-4DA0-A404-9943D3D582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babycenter.com/0_placenta-previa_830.bc"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www.babycenter.com/2_live-birth-c-section-surgery_3656510.bc"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babycenter.com/0_giving-birth-to-multiples_3585.bc" TargetMode="External"/><Relationship Id="rId2" Type="http://schemas.openxmlformats.org/officeDocument/2006/relationships/hyperlink" Target="http://www.babycenter.com/0_vaginal-birth-after-cesarean-vbac_1420895.b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babycenter.com/0_gestational-diabetes_2058.bc" TargetMode="External"/><Relationship Id="rId2" Type="http://schemas.openxmlformats.org/officeDocument/2006/relationships/hyperlink" Target="http://www.babycenter.com/0_labor-complication-big-baby-macrosomia_1152319.bc" TargetMode="External"/><Relationship Id="rId1" Type="http://schemas.openxmlformats.org/officeDocument/2006/relationships/slideLayout" Target="../slideLayouts/slideLayout7.xml"/><Relationship Id="rId6" Type="http://schemas.openxmlformats.org/officeDocument/2006/relationships/hyperlink" Target="http://www.babycenter.com/0_hiv-aids-during-pregnancy_1427384.bc" TargetMode="External"/><Relationship Id="rId5" Type="http://schemas.openxmlformats.org/officeDocument/2006/relationships/hyperlink" Target="http://www.babycenter.com/0_placenta-previa_830.bc" TargetMode="External"/><Relationship Id="rId4" Type="http://schemas.openxmlformats.org/officeDocument/2006/relationships/hyperlink" Target="http://www.babycenter.com/0_breech-birth_158.b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babycenter.com/0_placental-abruption_1425791.bc" TargetMode="External"/><Relationship Id="rId2" Type="http://schemas.openxmlformats.org/officeDocument/2006/relationships/hyperlink" Target="http://www.babycenter.com/0_inducing-labor_173.bc" TargetMode="External"/><Relationship Id="rId1" Type="http://schemas.openxmlformats.org/officeDocument/2006/relationships/slideLayout" Target="../slideLayouts/slideLayout2.xml"/><Relationship Id="rId5" Type="http://schemas.openxmlformats.org/officeDocument/2006/relationships/hyperlink" Target="http://www.babycenter.com/0_signs-of-labor_181.bc" TargetMode="External"/><Relationship Id="rId4" Type="http://schemas.openxmlformats.org/officeDocument/2006/relationships/hyperlink" Target="http://www.babycenter.com/0_herpes-during-pregnancy_1360877.bc"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babycenter.com/0_a-dads-role-in-delivery_183.b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babycenter.com/0_what-happens-to-your-baby-after-delivery_182.bc" TargetMode="External"/><Relationship Id="rId2" Type="http://schemas.openxmlformats.org/officeDocument/2006/relationships/hyperlink" Target="http://www.babycenter.com/0_vaginal-birth-after-cesarean-vbac_1420895.bc"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Cesarean Birth</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6667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 </a:t>
            </a:r>
            <a:r>
              <a:rPr lang="en-US" dirty="0" err="1" smtClean="0"/>
              <a:t>c-section</a:t>
            </a:r>
            <a:r>
              <a:rPr lang="en-US" dirty="0" smtClean="0"/>
              <a:t> is major abdominal surgery, so it's riskier than a vaginal delivery. Moms who have </a:t>
            </a:r>
            <a:r>
              <a:rPr lang="en-US" dirty="0" err="1" smtClean="0"/>
              <a:t>c-sections</a:t>
            </a:r>
            <a:r>
              <a:rPr lang="en-US" dirty="0" smtClean="0"/>
              <a:t> are more likely to have an infection, excessive bleeding, blood clots, more postpartum pain, a longer hospital stay, and a significantly longer recovery. Injuries to the bladder or bowel, although very rare, are also more common.</a:t>
            </a:r>
          </a:p>
        </p:txBody>
      </p:sp>
      <p:sp>
        <p:nvSpPr>
          <p:cNvPr id="2" name="Title 1"/>
          <p:cNvSpPr>
            <a:spLocks noGrp="1"/>
          </p:cNvSpPr>
          <p:nvPr>
            <p:ph type="title"/>
          </p:nvPr>
        </p:nvSpPr>
        <p:spPr/>
        <p:txBody>
          <a:bodyPr/>
          <a:lstStyle/>
          <a:p>
            <a:r>
              <a:rPr lang="en-US" dirty="0" smtClean="0"/>
              <a:t>Risks?</a:t>
            </a:r>
            <a:endParaRPr lang="en-US" dirty="0"/>
          </a:p>
        </p:txBody>
      </p:sp>
    </p:spTree>
    <p:extLst>
      <p:ext uri="{BB962C8B-B14F-4D97-AF65-F5344CB8AC3E}">
        <p14:creationId xmlns:p14="http://schemas.microsoft.com/office/powerpoint/2010/main" val="1371404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118685"/>
            <a:ext cx="8107802" cy="2308324"/>
          </a:xfrm>
          <a:prstGeom prst="rect">
            <a:avLst/>
          </a:prstGeom>
        </p:spPr>
        <p:txBody>
          <a:bodyPr wrap="square">
            <a:spAutoFit/>
          </a:bodyPr>
          <a:lstStyle/>
          <a:p>
            <a:r>
              <a:rPr lang="en-US" dirty="0" smtClean="0"/>
              <a:t>Studies have found that babies born by elective </a:t>
            </a:r>
            <a:r>
              <a:rPr lang="en-US" dirty="0" err="1" smtClean="0"/>
              <a:t>c-section</a:t>
            </a:r>
            <a:r>
              <a:rPr lang="en-US" dirty="0" smtClean="0"/>
              <a:t> before 39 weeks are more likely to have breathing problems than babies who are delivered vaginally or by emergency </a:t>
            </a:r>
            <a:r>
              <a:rPr lang="en-US" dirty="0" err="1" smtClean="0"/>
              <a:t>c-section</a:t>
            </a:r>
            <a:r>
              <a:rPr lang="en-US" dirty="0" smtClean="0"/>
              <a:t>. One large study found that babies delivered by </a:t>
            </a:r>
            <a:r>
              <a:rPr lang="en-US" dirty="0" err="1" smtClean="0"/>
              <a:t>c-section</a:t>
            </a:r>
            <a:r>
              <a:rPr lang="en-US" dirty="0" smtClean="0"/>
              <a:t> at 37 to 39 weeks have a risk of breathing problems that's two to four times higher than those born after 39 weeks. </a:t>
            </a:r>
            <a:br>
              <a:rPr lang="en-US" dirty="0" smtClean="0"/>
            </a:br>
            <a:r>
              <a:rPr lang="en-US" dirty="0" smtClean="0"/>
              <a:t/>
            </a:r>
            <a:br>
              <a:rPr lang="en-US" dirty="0" smtClean="0"/>
            </a:br>
            <a:r>
              <a:rPr lang="en-US" dirty="0" smtClean="0"/>
              <a:t>In addition, if you plan to have more children, each </a:t>
            </a:r>
            <a:r>
              <a:rPr lang="en-US" dirty="0" err="1" smtClean="0"/>
              <a:t>c-section</a:t>
            </a:r>
            <a:r>
              <a:rPr lang="en-US" dirty="0" smtClean="0"/>
              <a:t> increases your future risk of these complications as well as </a:t>
            </a:r>
            <a:r>
              <a:rPr lang="en-US" dirty="0" smtClean="0">
                <a:hlinkClick r:id="rId2"/>
              </a:rPr>
              <a:t>placenta </a:t>
            </a:r>
            <a:r>
              <a:rPr lang="en-US" dirty="0" err="1" smtClean="0">
                <a:hlinkClick r:id="rId2"/>
              </a:rPr>
              <a:t>previa</a:t>
            </a:r>
            <a:r>
              <a:rPr lang="en-US" dirty="0" smtClean="0">
                <a:hlinkClick r:id="rId2"/>
              </a:rPr>
              <a:t> and placenta </a:t>
            </a:r>
            <a:r>
              <a:rPr lang="en-US" dirty="0" err="1" smtClean="0">
                <a:hlinkClick r:id="rId2"/>
              </a:rPr>
              <a:t>accreta</a:t>
            </a:r>
            <a:r>
              <a:rPr lang="en-US" dirty="0" smtClean="0"/>
              <a:t>.</a:t>
            </a:r>
            <a:endParaRPr lang="en-US" dirty="0" smtClean="0"/>
          </a:p>
        </p:txBody>
      </p:sp>
    </p:spTree>
    <p:extLst>
      <p:ext uri="{BB962C8B-B14F-4D97-AF65-F5344CB8AC3E}">
        <p14:creationId xmlns:p14="http://schemas.microsoft.com/office/powerpoint/2010/main" val="764610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Video</a:t>
            </a:r>
            <a:endParaRPr lang="en-US" dirty="0"/>
          </a:p>
        </p:txBody>
      </p:sp>
      <p:sp>
        <p:nvSpPr>
          <p:cNvPr id="6" name="Subtitle 5"/>
          <p:cNvSpPr>
            <a:spLocks noGrp="1"/>
          </p:cNvSpPr>
          <p:nvPr>
            <p:ph type="subTitle" idx="1"/>
          </p:nvPr>
        </p:nvSpPr>
        <p:spPr>
          <a:xfrm>
            <a:off x="1371600" y="3962400"/>
            <a:ext cx="6400800" cy="1752600"/>
          </a:xfrm>
        </p:spPr>
        <p:txBody>
          <a:bodyPr/>
          <a:lstStyle/>
          <a:p>
            <a:r>
              <a:rPr lang="en-US" dirty="0" smtClean="0">
                <a:hlinkClick r:id="rId2"/>
              </a:rPr>
              <a:t>C-Section Video</a:t>
            </a:r>
            <a:endParaRPr lang="en-US" dirty="0"/>
          </a:p>
        </p:txBody>
      </p:sp>
    </p:spTree>
    <p:extLst>
      <p:ext uri="{BB962C8B-B14F-4D97-AF65-F5344CB8AC3E}">
        <p14:creationId xmlns:p14="http://schemas.microsoft.com/office/powerpoint/2010/main" val="900932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514600"/>
            <a:ext cx="8229600" cy="5440363"/>
          </a:xfrm>
        </p:spPr>
        <p:txBody>
          <a:bodyPr>
            <a:normAutofit/>
          </a:bodyPr>
          <a:lstStyle/>
          <a:p>
            <a:r>
              <a:rPr lang="en-US" dirty="0" smtClean="0"/>
              <a:t>Not all births progress through the 3 stages of labor. If complications arise during the pregnancy or during labor, it may be necessary to perform a cesarean birth. </a:t>
            </a:r>
          </a:p>
          <a:p>
            <a:r>
              <a:rPr lang="en-US" dirty="0" smtClean="0"/>
              <a:t>This is the delivery of the baby by making a surgical incision in the mother’s abdomen and uterus.</a:t>
            </a:r>
          </a:p>
          <a:p>
            <a:r>
              <a:rPr lang="en-US" dirty="0" smtClean="0"/>
              <a:t>According to the Centers for Disease Control and Prevention, about 33 percent of American women who gave birth in 2009 had a cesarean delivery.  </a:t>
            </a:r>
            <a:endParaRPr lang="en-US" dirty="0"/>
          </a:p>
        </p:txBody>
      </p:sp>
    </p:spTree>
    <p:extLst>
      <p:ext uri="{BB962C8B-B14F-4D97-AF65-F5344CB8AC3E}">
        <p14:creationId xmlns:p14="http://schemas.microsoft.com/office/powerpoint/2010/main" val="2790217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362200"/>
            <a:ext cx="8229600" cy="4038600"/>
          </a:xfrm>
        </p:spPr>
        <p:txBody>
          <a:bodyPr>
            <a:noAutofit/>
          </a:bodyPr>
          <a:lstStyle/>
          <a:p>
            <a:r>
              <a:rPr lang="en-US" sz="1800" dirty="0" smtClean="0"/>
              <a:t>Sometimes it's clear that a woman will need a cesarean even before she goes into labor. For example, you may require a planned </a:t>
            </a:r>
            <a:r>
              <a:rPr lang="en-US" sz="1800" dirty="0" err="1" smtClean="0"/>
              <a:t>c-section</a:t>
            </a:r>
            <a:r>
              <a:rPr lang="en-US" sz="1800" dirty="0" smtClean="0"/>
              <a:t> if:</a:t>
            </a:r>
          </a:p>
          <a:p>
            <a:pPr lvl="1"/>
            <a:r>
              <a:rPr lang="en-US" sz="1600" dirty="0" smtClean="0"/>
              <a:t>You've had a previous cesarean with a "classical" vertical uterine incision (this is relatively rare) or more than one previous </a:t>
            </a:r>
            <a:r>
              <a:rPr lang="en-US" sz="1600" dirty="0" err="1" smtClean="0"/>
              <a:t>c-section</a:t>
            </a:r>
            <a:r>
              <a:rPr lang="en-US" sz="1600" dirty="0" smtClean="0"/>
              <a:t>. Both of these significantly increase the risk that your uterus will rupture during a vaginal delivery.</a:t>
            </a:r>
            <a:br>
              <a:rPr lang="en-US" sz="1600" dirty="0" smtClean="0"/>
            </a:br>
            <a:r>
              <a:rPr lang="en-US" sz="1600" dirty="0" smtClean="0"/>
              <a:t/>
            </a:r>
            <a:br>
              <a:rPr lang="en-US" sz="1600" dirty="0" smtClean="0"/>
            </a:br>
            <a:r>
              <a:rPr lang="en-US" sz="1600" dirty="0" smtClean="0"/>
              <a:t>If you've had only one previous </a:t>
            </a:r>
            <a:r>
              <a:rPr lang="en-US" sz="1600" dirty="0" err="1" smtClean="0"/>
              <a:t>c-section</a:t>
            </a:r>
            <a:r>
              <a:rPr lang="en-US" sz="1600" dirty="0" smtClean="0"/>
              <a:t> with a horizontal uterine incision, you may be a good candidate for a </a:t>
            </a:r>
            <a:r>
              <a:rPr lang="en-US" sz="1600" dirty="0" smtClean="0">
                <a:hlinkClick r:id="rId2"/>
              </a:rPr>
              <a:t>vaginal birth after cesarean, or VBAC</a:t>
            </a:r>
            <a:r>
              <a:rPr lang="en-US" sz="1600" dirty="0" smtClean="0"/>
              <a:t>. (Note that the type of scar on your belly may not match the one on your uterus.)</a:t>
            </a:r>
          </a:p>
          <a:p>
            <a:pPr lvl="1"/>
            <a:r>
              <a:rPr lang="en-US" sz="1600" dirty="0" smtClean="0"/>
              <a:t>You've had some other kind of invasive uterine surgery, such as a myomectomy (the surgical removal of fibroids).</a:t>
            </a:r>
          </a:p>
          <a:p>
            <a:pPr lvl="1"/>
            <a:r>
              <a:rPr lang="en-US" sz="1600" dirty="0" smtClean="0"/>
              <a:t>You're carrying </a:t>
            </a:r>
            <a:r>
              <a:rPr lang="en-US" sz="1600" dirty="0" smtClean="0">
                <a:hlinkClick r:id="rId3"/>
              </a:rPr>
              <a:t>more than one baby</a:t>
            </a:r>
            <a:r>
              <a:rPr lang="en-US" sz="1600" dirty="0" smtClean="0"/>
              <a:t>. (Some twins can be delivered vaginally, but most of the time higher-order multiples require a </a:t>
            </a:r>
            <a:r>
              <a:rPr lang="en-US" sz="1600" dirty="0" err="1" smtClean="0"/>
              <a:t>c-section</a:t>
            </a:r>
            <a:r>
              <a:rPr lang="en-US" sz="1600" dirty="0" smtClean="0"/>
              <a:t>.)</a:t>
            </a:r>
          </a:p>
          <a:p>
            <a:pPr lvl="1"/>
            <a:endParaRPr lang="en-US" sz="1600" dirty="0"/>
          </a:p>
        </p:txBody>
      </p:sp>
      <p:sp>
        <p:nvSpPr>
          <p:cNvPr id="2" name="Title 1"/>
          <p:cNvSpPr>
            <a:spLocks noGrp="1"/>
          </p:cNvSpPr>
          <p:nvPr>
            <p:ph type="title"/>
          </p:nvPr>
        </p:nvSpPr>
        <p:spPr/>
        <p:txBody>
          <a:bodyPr>
            <a:normAutofit fontScale="90000"/>
          </a:bodyPr>
          <a:lstStyle/>
          <a:p>
            <a:r>
              <a:rPr lang="en-US" b="1" dirty="0" smtClean="0"/>
              <a:t>Why would I have a </a:t>
            </a:r>
            <a:r>
              <a:rPr lang="en-US" b="1" dirty="0" err="1" smtClean="0"/>
              <a:t>plannedc</a:t>
            </a:r>
            <a:r>
              <a:rPr lang="en-US" b="1" dirty="0" smtClean="0"/>
              <a:t>-section?</a:t>
            </a:r>
            <a:endParaRPr lang="en-US" dirty="0"/>
          </a:p>
        </p:txBody>
      </p:sp>
    </p:spTree>
    <p:extLst>
      <p:ext uri="{BB962C8B-B14F-4D97-AF65-F5344CB8AC3E}">
        <p14:creationId xmlns:p14="http://schemas.microsoft.com/office/powerpoint/2010/main" val="1325853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33400"/>
            <a:ext cx="8229600" cy="5592763"/>
          </a:xfrm>
        </p:spPr>
        <p:txBody>
          <a:bodyPr>
            <a:noAutofit/>
          </a:bodyPr>
          <a:lstStyle/>
          <a:p>
            <a:r>
              <a:rPr lang="en-US" sz="2100" dirty="0" smtClean="0"/>
              <a:t>Your baby is expected to be very large (a condition known as </a:t>
            </a:r>
            <a:r>
              <a:rPr lang="en-US" sz="2100" dirty="0" err="1" smtClean="0">
                <a:hlinkClick r:id="rId2"/>
              </a:rPr>
              <a:t>macrosomia</a:t>
            </a:r>
            <a:r>
              <a:rPr lang="en-US" sz="2100" dirty="0" smtClean="0"/>
              <a:t>). This is particularly true if you're </a:t>
            </a:r>
            <a:r>
              <a:rPr lang="en-US" sz="2100" dirty="0" smtClean="0">
                <a:hlinkClick r:id="rId3"/>
              </a:rPr>
              <a:t>diabetic</a:t>
            </a:r>
            <a:r>
              <a:rPr lang="en-US" sz="2100" dirty="0" smtClean="0"/>
              <a:t> or you had a previous baby of the same size or smaller who suffered serious trauma during a vaginal birth.</a:t>
            </a:r>
          </a:p>
          <a:p>
            <a:r>
              <a:rPr lang="en-US" sz="2100" dirty="0" smtClean="0"/>
              <a:t>Your baby is in a </a:t>
            </a:r>
            <a:r>
              <a:rPr lang="en-US" sz="2100" dirty="0" smtClean="0">
                <a:hlinkClick r:id="rId4"/>
              </a:rPr>
              <a:t>breech</a:t>
            </a:r>
            <a:r>
              <a:rPr lang="en-US" sz="2100" dirty="0" smtClean="0"/>
              <a:t> (bottom first) or transverse (sideways) position. (In some cases, such as a twin pregnancy in which the first baby is head down but the second baby is breech, the breech baby may be delivered vaginally.)</a:t>
            </a:r>
          </a:p>
          <a:p>
            <a:r>
              <a:rPr lang="en-US" sz="2100" dirty="0" smtClean="0"/>
              <a:t>You have placenta </a:t>
            </a:r>
            <a:r>
              <a:rPr lang="en-US" sz="2100" dirty="0" err="1" smtClean="0">
                <a:hlinkClick r:id="rId5"/>
              </a:rPr>
              <a:t>previa</a:t>
            </a:r>
            <a:r>
              <a:rPr lang="en-US" sz="2100" dirty="0" smtClean="0"/>
              <a:t> (when the placenta is so low in the uterus that it covers the cervix).</a:t>
            </a:r>
          </a:p>
          <a:p>
            <a:r>
              <a:rPr lang="en-US" sz="2100" dirty="0" smtClean="0"/>
              <a:t>You have an obstruction, such as a large fibroid, that would make a vaginal delivery difficult or impossible.</a:t>
            </a:r>
          </a:p>
          <a:p>
            <a:r>
              <a:rPr lang="en-US" sz="2100" dirty="0" smtClean="0"/>
              <a:t>The baby has a known malformation or abnormality that would make a vaginal birth risky, such as some cases of open neural tube defects.</a:t>
            </a:r>
          </a:p>
          <a:p>
            <a:r>
              <a:rPr lang="en-US" sz="2100" dirty="0" smtClean="0"/>
              <a:t>You're </a:t>
            </a:r>
            <a:r>
              <a:rPr lang="en-US" sz="2100" dirty="0" smtClean="0">
                <a:hlinkClick r:id="rId6"/>
              </a:rPr>
              <a:t>HIV-positive</a:t>
            </a:r>
            <a:r>
              <a:rPr lang="en-US" sz="2100" dirty="0" smtClean="0"/>
              <a:t>, and blood tests done near the end of pregnancy show that you have a high viral load.</a:t>
            </a:r>
          </a:p>
        </p:txBody>
      </p:sp>
    </p:spTree>
    <p:extLst>
      <p:ext uri="{BB962C8B-B14F-4D97-AF65-F5344CB8AC3E}">
        <p14:creationId xmlns:p14="http://schemas.microsoft.com/office/powerpoint/2010/main" val="3387379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You may need to have a </a:t>
            </a:r>
            <a:r>
              <a:rPr lang="en-US" dirty="0" err="1" smtClean="0"/>
              <a:t>c-section</a:t>
            </a:r>
            <a:r>
              <a:rPr lang="en-US" dirty="0" smtClean="0"/>
              <a:t> if problems arise that make continuing or </a:t>
            </a:r>
            <a:r>
              <a:rPr lang="en-US" dirty="0" smtClean="0">
                <a:hlinkClick r:id="rId2"/>
              </a:rPr>
              <a:t>inducing labor</a:t>
            </a:r>
            <a:r>
              <a:rPr lang="en-US" dirty="0" smtClean="0"/>
              <a:t>. These include the following:</a:t>
            </a:r>
          </a:p>
          <a:p>
            <a:r>
              <a:rPr lang="en-US" dirty="0" smtClean="0"/>
              <a:t>Your cervix stops dilating or your baby stops moving down the birth canal, and attempts to stimulate contractions to get things moving again haven't worked.</a:t>
            </a:r>
          </a:p>
          <a:p>
            <a:r>
              <a:rPr lang="en-US" dirty="0" smtClean="0"/>
              <a:t>Your baby's heart rate gives your practitioner cause for concern, and she decides that your baby can't withstand continued labor or </a:t>
            </a:r>
            <a:r>
              <a:rPr lang="en-US" dirty="0" smtClean="0">
                <a:hlinkClick r:id="rId2"/>
              </a:rPr>
              <a:t>induction</a:t>
            </a:r>
            <a:r>
              <a:rPr lang="en-US" dirty="0" smtClean="0"/>
              <a:t>.</a:t>
            </a:r>
          </a:p>
          <a:p>
            <a:r>
              <a:rPr lang="en-US" dirty="0" smtClean="0"/>
              <a:t>The umbilical cord slips through your cervix (a prolapsed cord). If that happens, your baby needs to be delivered immediately because a prolapsed cord can cut off his oxygen supply.</a:t>
            </a:r>
          </a:p>
          <a:p>
            <a:r>
              <a:rPr lang="en-US" dirty="0" smtClean="0"/>
              <a:t>Your placenta starts to separate from your uterine wall (</a:t>
            </a:r>
            <a:r>
              <a:rPr lang="en-US" dirty="0" smtClean="0">
                <a:hlinkClick r:id="rId3"/>
              </a:rPr>
              <a:t>placental abruption</a:t>
            </a:r>
            <a:r>
              <a:rPr lang="en-US" dirty="0" smtClean="0"/>
              <a:t>), which means your baby won't get enough oxygen unless he's delivered right away.</a:t>
            </a:r>
          </a:p>
          <a:p>
            <a:r>
              <a:rPr lang="en-US" dirty="0" smtClean="0"/>
              <a:t>You have a </a:t>
            </a:r>
            <a:r>
              <a:rPr lang="en-US" dirty="0" smtClean="0">
                <a:hlinkClick r:id="rId4"/>
              </a:rPr>
              <a:t>genital herpes</a:t>
            </a:r>
            <a:r>
              <a:rPr lang="en-US" dirty="0" smtClean="0"/>
              <a:t> outbreak when you go into labor or when your </a:t>
            </a:r>
            <a:r>
              <a:rPr lang="en-US" dirty="0" smtClean="0">
                <a:hlinkClick r:id="rId5"/>
              </a:rPr>
              <a:t>water breaks</a:t>
            </a:r>
            <a:r>
              <a:rPr lang="en-US" dirty="0" smtClean="0"/>
              <a:t> (whichever happens first). Delivering your baby by </a:t>
            </a:r>
            <a:r>
              <a:rPr lang="en-US" dirty="0" err="1" smtClean="0"/>
              <a:t>c-section</a:t>
            </a:r>
            <a:r>
              <a:rPr lang="en-US" dirty="0" smtClean="0"/>
              <a:t> will help him avoid infection.</a:t>
            </a:r>
          </a:p>
          <a:p>
            <a:endParaRPr lang="en-US" dirty="0"/>
          </a:p>
        </p:txBody>
      </p:sp>
      <p:sp>
        <p:nvSpPr>
          <p:cNvPr id="2" name="Title 1"/>
          <p:cNvSpPr>
            <a:spLocks noGrp="1"/>
          </p:cNvSpPr>
          <p:nvPr>
            <p:ph type="title"/>
          </p:nvPr>
        </p:nvSpPr>
        <p:spPr/>
        <p:txBody>
          <a:bodyPr>
            <a:normAutofit fontScale="90000"/>
          </a:bodyPr>
          <a:lstStyle/>
          <a:p>
            <a:r>
              <a:rPr lang="en-US" dirty="0" smtClean="0"/>
              <a:t>Why would I have an </a:t>
            </a:r>
            <a:r>
              <a:rPr lang="en-US" dirty="0" err="1" smtClean="0"/>
              <a:t>UNplanned</a:t>
            </a:r>
            <a:r>
              <a:rPr lang="en-US" dirty="0" smtClean="0"/>
              <a:t> </a:t>
            </a:r>
            <a:r>
              <a:rPr lang="en-US" dirty="0" err="1" smtClean="0"/>
              <a:t>c-section</a:t>
            </a:r>
            <a:r>
              <a:rPr lang="en-US" dirty="0" smtClean="0"/>
              <a:t>?</a:t>
            </a:r>
            <a:endParaRPr lang="en-US" dirty="0"/>
          </a:p>
        </p:txBody>
      </p:sp>
    </p:spTree>
    <p:extLst>
      <p:ext uri="{BB962C8B-B14F-4D97-AF65-F5344CB8AC3E}">
        <p14:creationId xmlns:p14="http://schemas.microsoft.com/office/powerpoint/2010/main" val="1179988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First, your practitioner will explain why he believes a </a:t>
            </a:r>
            <a:r>
              <a:rPr lang="en-US" dirty="0" err="1" smtClean="0"/>
              <a:t>c-section</a:t>
            </a:r>
            <a:r>
              <a:rPr lang="en-US" dirty="0" smtClean="0"/>
              <a:t> is necessary, and you'll be asked to sign a consent form. </a:t>
            </a:r>
          </a:p>
          <a:p>
            <a:r>
              <a:rPr lang="en-US" dirty="0" smtClean="0"/>
              <a:t>Typically, </a:t>
            </a:r>
            <a:r>
              <a:rPr lang="en-US" dirty="0" smtClean="0">
                <a:hlinkClick r:id="rId2"/>
              </a:rPr>
              <a:t>your husband or partner</a:t>
            </a:r>
            <a:r>
              <a:rPr lang="en-US" dirty="0" smtClean="0"/>
              <a:t> can be with you during most of the preparation and for the birth. </a:t>
            </a:r>
            <a:endParaRPr lang="en-US" dirty="0"/>
          </a:p>
          <a:p>
            <a:r>
              <a:rPr lang="en-US" dirty="0" smtClean="0"/>
              <a:t>An anesthesiologist will then come by to review various pain-management options. Usually an epidural or spinal block.</a:t>
            </a:r>
          </a:p>
          <a:p>
            <a:r>
              <a:rPr lang="en-US" dirty="0" smtClean="0"/>
              <a:t/>
            </a:r>
            <a:br>
              <a:rPr lang="en-US" dirty="0" smtClean="0"/>
            </a:br>
            <a:r>
              <a:rPr lang="en-US" dirty="0" smtClean="0"/>
              <a:t>More likely, you'll be given an epidural or spinal block, which will numb the lower half of your body but leave you awake and alert for the birth of your baby.</a:t>
            </a:r>
            <a:br>
              <a:rPr lang="en-US" dirty="0" smtClean="0"/>
            </a:br>
            <a:r>
              <a:rPr lang="en-US" dirty="0" smtClean="0"/>
              <a:t/>
            </a:r>
            <a:br>
              <a:rPr lang="en-US" dirty="0" smtClean="0"/>
            </a:br>
            <a:r>
              <a:rPr lang="en-US" dirty="0" smtClean="0"/>
              <a:t>If you've already had an epidural for pain relief during labor, it will often be used for your </a:t>
            </a:r>
            <a:r>
              <a:rPr lang="en-US" dirty="0" err="1" smtClean="0"/>
              <a:t>c-section</a:t>
            </a:r>
            <a:r>
              <a:rPr lang="en-US" dirty="0" smtClean="0"/>
              <a:t> as well. Before the surgery, you'll get extra medication to ensure that you're completely numb. (You may still feel some pressure or a tugging sensation at some point during the surgery.)</a:t>
            </a:r>
            <a:br>
              <a:rPr lang="en-US" dirty="0" smtClean="0"/>
            </a:br>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t>What happens before a</a:t>
            </a:r>
            <a:br>
              <a:rPr lang="en-US" dirty="0" smtClean="0"/>
            </a:br>
            <a:r>
              <a:rPr lang="en-US" dirty="0" smtClean="0"/>
              <a:t> </a:t>
            </a:r>
            <a:r>
              <a:rPr lang="en-US" dirty="0" err="1" smtClean="0"/>
              <a:t>c-section</a:t>
            </a:r>
            <a:r>
              <a:rPr lang="en-US" dirty="0" smtClean="0"/>
              <a:t>?</a:t>
            </a:r>
            <a:endParaRPr lang="en-US" dirty="0"/>
          </a:p>
        </p:txBody>
      </p:sp>
    </p:spTree>
    <p:extLst>
      <p:ext uri="{BB962C8B-B14F-4D97-AF65-F5344CB8AC3E}">
        <p14:creationId xmlns:p14="http://schemas.microsoft.com/office/powerpoint/2010/main" val="4159955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Epidural Needle</a:t>
            </a:r>
            <a:endParaRPr lang="en-US" dirty="0"/>
          </a:p>
        </p:txBody>
      </p:sp>
      <p:pic>
        <p:nvPicPr>
          <p:cNvPr id="1026" name="Picture 2" descr="http://t3.gstatic.com/images?q=tbn:ANd9GcScyBHEgWA-XiBY3HMtimZNYFpoPOWxwltbM3q6NI_0KgWr5TSLd33oTxg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08902" y="2604725"/>
            <a:ext cx="4142650" cy="3200400"/>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4" descr="data:image/jpeg;base64,/9j/4AAQSkZJRgABAQAAAQABAAD/2wCEAAkGBxQSEhQUEhQVFBUXFBQVFRUUFBQVFBQUFBQWFhcUFBQYHCggGBolHBQVITEhJSkrLi4uFx8zODMsNygtLisBCgoKDg0OGhAQGiwkHyQsLCwsLCwsLCwsLCwsLCwsLCwsLCwsLCwsLCwsLCwsLCwsLCwsLCwsLCwsLCwsLCwsLP/AABEIAPoAyQMBIgACEQEDEQH/xAAbAAABBQEBAAAAAAAAAAAAAAACAQMEBQYAB//EAEAQAAEDAgMFBQYDBwMEAwAAAAEAAhEDIQQSMQVBUWFxEyKBkaEGMrHB0fBCUuEHFCNigpLxQ1NyFRay0jNjov/EABoBAAIDAQEAAAAAAAAAAAAAAAABAgMEBQb/xAAkEQACAgEDBAMBAQAAAAAAAAAAAQIRAwQSISIxQVETMmEUcf/aAAwDAQACEQMRAD8AjroSkLl1jmArkqRAzkiJJCAESFKkKAMp7Z1vcZ1cfgJ9Vm6NTnb7urz2zs9pO9keRP1VHs93emeZEcFy8/3Zvw/VFplmJ0aL9TePgpeyKga/lr5EKFVrl57xNtAAAPTqnsJrGhy/KSPRZJGpD+Gd74GmoTLjqNxbPp+nqlaYzdPr9VDe+GnpbxQN9jXbBxva0WknvN7p5wLHyVgVlPY4O7VzdJZnvvi9uoWtIXYwZN8f05eaG2X4AkKIhCQrSkEpspwhcIHMqE5qK5L8OCeV1EYcP8KvwVQ1u0cIhrg1vAgNEmeZnyT+0a+Wm+JvqesNHqVpKWzqQpNpUKQZYOc4uJLnEC0nxKwZsspHUjpoYqS7+ykwTiXRuAmVYsx7aTZNyTYbzG/oirU20GFxu4mIB1O4DlzWec8ucSdT6LNRqxY93LJeN2g+s6Xno0e6By+qjwu0QZ0zakkqNGQkIThakIXdPFjRC6EZC6EhgEJEcISEACUJCOFxCB2Zr2w2f2lNlRou12Vw1kOu0xu0cFmq2zzSIdMtNx5aL0DE1Q2zhLHw0n8pmWu6TbxVJjaAcS2NDMcJ3Lk6i45GmdPClLGmijw45fp+t05RbFQSYJPgOAKGmIJcSYGnWdyTFOkT7oOm93UrMy4fx4gH+keAH6IMJhO0e0bhBKSme0ZB1kELTbMwGRul+PEbvRCdEqsuti7EZnFaYygtyxYt7Nw18Z8EyBZP4eoQw965sANwOpJ4xbzTcLoaGL2uT8mPXSjujFeACEBCdIQkLcYCLinwBz+SjveTbjqeSXaD+8AOHlJQ02wCd5+AXPzu5s9BoIbcK/eSPj6eYBvFzBH9QdJ8At1hMOW0Q55AAYCSdwhYZjv4gOpkdeB+Kttq7TdUa1mjR73Nw48gsz7l0obpUQto4o1Xzu0aOX1TOWLJxlPL1PoEhYhmqKpDMT0RwlI4ffNdlSJGkcEBTpCHKu4eLG4XQjIQwgYBQwnISFIBshCUbghKAG6jJEKuxFM578Nd5G6eatIUfF0rA7x8Cs2px7oX6NGnyOMq9lKdk53ZRpcjqT+qq2bLfVc4NE5bTu8F6dsLZuUZnC/wlXmy9lU2AyMxcSSeu5cZy54OuoKuTxXY9CKpY8ERa/4TpJ5aea9Cp4eGtkLQY72dpmp2ga2d4IBvxCiY3Zzgw5QTbS504KDdk4xSRn6Y1jj8giIXUmEAA2O8HWSihegwqscV+HCzO8kn+gQkyo4XHirCop6vequ4aeQXF102wXJ4yfMosw/wuVN22z1eGO2Cj6ILq4ZU3k3gAaWJnzUzDNJu7XhM97eUFWtmdlHRxAG7dPFTGCygWJc2cRwt8U3UhohGagHMqPMmSkyw7mhzoK9UanQKJ++j7CRG0bghCU4ULgu4eMGiEiMhCgYJQkIyEhCQDZQwpFLDPcW5Wk5jDbGCZiAdFrtj+yAEOxBzH/bB7o/5O/F0FlXPJGPcthilLsZTZ2y6lcxTaSN5/CPFa/Znsi1kF5zO9B0C0tFjWDK0BoG4CAPBLmWPJllPjwbceKMOfJEp7MY0EASYiTu6DcoVKlCugq3FCHHz81jyxVKjVjk2R3tCDsgnC5CVnLiJitnU3jvNB57/ADCo8ZsGPcd4O+RWlcmHtlWwzzx/VkJ4YZPsjFVsO5phwI+9xUPaBIpvI3D03+i2mJpgiCJCrj7NfvTalKm7I8sOUuMs1AgiJ36rbj10ZrbJUzHPROElKLtJnntOtJR9tExqrjZf7P8AFl57Xs6LWuIzudmzRvptZ7zeZI+krH+xlZjv4VSlW5Emk6eTXSD/AHLO2deGaPlmcoMDe9vKT96JMmw3BdtUOpPNJ7S1497MIPhy56FQBM/ZQW7vRYuegfVTLa3BJ2kjobqJZYNe4PiqntirLFVYHz+SrO3UZFOSXJ6kUJCIoSu+eRAchRFIgYkK+2D7OmqW1K0MojvOzauaNbbmnidyc2BsxlqlW5N2MOkATmdx4gK227XP7uZJlz209RHd7xBG/wB1ZM+fanRqwYNzVlJjsUX1c4gQRkAGVrWtPcAG6B6krY4bEh7Q4aEA+YlYSkeK1GwKs08v5THgbj4nyXKwzbk78nVywW1UXISkoJRC46FaTOOsULaTbB3gfiFJplDi2ZmuHK3UafBRmrQ4umVBehL1GNRdKxGuh51RCXppI5yQ6Bq8k5syt2dZh/M7Iej+6PWFHLrpvFvhpcNWw4dWkOHqEoupJjkri0W208HWc9zWlrW7nGZA390c9NFAFHD0BJJe6/fqE7tcrRYDn6q09oO0ytcyO8AHCYIJyhvgSSqGrg6TDOIPbPt3P9NsaDL+LxWuSpmWLtBvFLaLMtSmHsAOWplgtJ/26mo8LcV5l7QbFfhKxpvILfepvGj2nluOoI+q3uL2vWruFPD03O3OeIDKY/mcTboASk9sNjGth2NY3PVY60auBHfA9D/SguxTqX4eXzdIHQevNHicO5ji1wLXDc4EOHgU3WbLcw1GqDZYVdktI4iR1CpJV5S7w10CrMgUJKyvKrpo9VKAonJsr0J5UQqTs3C9rUDd2ruiikrT+zeHDWtcdXGf6YgR5z4qrJLbEtxR3SJbzDoHARHQ6D0Q7abOGpk7qkzvGZlSQfRdiBdxk2I1vvPxRbUpj90cb+9TN/AeXeXPyq4M6GN1JGbpvV57PYiHkfmHqL/CVmu0U7A4jK5ruBB8v0lc6L2yTN75jRvaZRNN+ojyv9VGpVE/NlvMTCaUcplzvvmiD7IGUGNZkqOG6ZHQ3TeZS9ttu139J+I+ar2vWHIqkzXB3Gx8IKiQPXOMqtkiM4rqvuGV1UJKdyxvF7B/+giK5ocnwazFUQ+lkjummRwIO7xtKymK2TkDTVccubvGdYFm5hpN56Ba0jugEycp05EfQJqmxpGUguGW4N5EndxXTcbOcnRl6uPhrWUWWNmwIHQKv2PjnZ5qE7wGxvNoW2x2F7jA1rRl93dB0iBuWO201lDEOAGsPHDva+oPmoSikuCxStlpi8HSrtirTbUjSRcdHC48FmdpewrDJoPLSfwPu3wcLjxlWVHaMKUNqNVJdHI49mecYz2YxFIn+GTrOSHAjja6pv8ApNX/AGqn9jvovXKmKBMgpf3oc0i75LXJSSgKWUBK9AeaDo08zg3ifTf6LZ4CBpuptiBeBoBO+FmNjN7znR7otwk8/PzWkwpIhwiARfUkHn1JWTO7dGzAqVgYmMx3HWDuBjX1UnFAnCVQSPdkT/KAY62TGNAInKbEjnA5nWfipWHIfTc3LvdEQLFvvdN0KiStF8XyYF5un6L1GJkA8h8E5RXMkjoJm22Ric1JnIQf6bfCFZiqsxsGvZzeYI8bH4DzV7TqLZB3FGaapk3Mka5MByIOUyAztJmZjuVx4fpKoQ9aN5lZyuzKSOB9NyzaiPk0YX4OFROCoohK7tFlLx2q9dg3DtqIJ/1AfIFR3PlRqVU/vNAfzgedvmrMa6kQn9WeiPJjQCxHrZCJ0BAsfA8UNZw1kk3HnCWlxi9/VdAwHYtxDbEF0N6a6ysJ+0ek8NZWZ+E5HzeWm7SeN5Hit3iicm6Y8RcW6Kp2tghiaTqZsHsIad06g+YlD5RKLpnlmD21a9jvGo8CplPaTX+7crI4yi+m4g6gweo3JluNcFQzZ8cTcMxXO6d/encVi2baqj3mteORh3mj/wC4f/rf/cPolwQaaNqSgJXEodbDU2C7pwDQbGpxTJ/NM2kzYN+ZVlgzDXGb6Ek6QBp5kqOymGNYJ0GUGbEncR4J7C6PETw0ieHOR8Fhk7dm+KpUO1quYA5vzA8bcuQSbLeHFozHXTjINvL5pumSHRAg3I3zCTCuLXiwiRpw3wk+xJGPZTygt1yuc3rlJEpxjlN29Qy4iqIjMQ8RwcL+ocq4Bc2aps3RdottkVYqN4Gx8f1hadj1jsMYWqoPzAHiAfO6twviiGVc2T2vSlyjNKPOriodJVRtRtweOvUKeXKLjW5mnlfyUMkbiTg6ZVEoCnA1C5qwGsBqDCNnF0uTgfJGAnNgNzYsfygn5fMq3CupFeR9Jt6hI4fcXXUTxPFN1Y01ufiE7QJ4cJ8lvMItQAib+76fVQ6bNxg3sP5Tqp1TUXER9noq4NI3zcGTax4HwQgPM/2gYAU8QXgdyoM7eujvUT4rE1qIK9i/aLg21MKag1pvBBH5TY+FwfBeQ1HKqa5N+GW6NMi9lCTs06V0qsto3eZStlU89Zg4HN/bf4wq/Mr32ZpTnd0Z0BkkjyHmu1N1Fnm8auSLvPbutMTGU2i5lyTBEBxk2gjU7vmE3VcT46EC4breUVCS6Rw47tx8yshtOxYFnCfdHHTS/O6HMLEA2yqRVJIBkAZd3HiFFbeQDvBHTggCF7TUADSeJhwe0/8AIOzD4u66qlhafbAzYQuMHs3B/gJmOeUlZeo5Ys0eo143wP03K/2XXmn0JHhqPiVlu0VrsV8kgndpxj/KqxOp0Tmumy/a9OZ1GanBI3LZRnHM6533wQmmYm/kkLiB7rj0BPqovgaK2p3SQhLkONqkuu0t66lR3PXNk6k6Nsew650J72Rh2IeY0HrO9V9evDSrL2GnNUdzaOutlp065sozPg1ziTyv805RjeZ0+EKOTeZnd5lSaJMcBb9VrMo4RECLQbqBiWXEmGjVus2hTg7cTrMKFVpwRqe6BPKdbpoBjHYbtaNSmRZ7XU7bg6wd4LwbFUS1xDhBBIPUGCPML39ogBs3mHHQxE2PiF5j+0XYfZ1TXYDkqOOa3u1N/g73h4qE1wX4JU6MQFyIpYCpN6NbK1ns7RjDyZbmc52Ybg0hsHrBWOzLc7FaOxpt/EWAkagtMx8V1sz4PO4VyPVRcHe7eLjKL3ldh3Q4W3xHAXANtyJwJi0E6g3GUGLRbQhANbmOGlhIt98VnNI69mWAG272pFgefNRn2Ogi36p+o4DKC4kkuHjeQor2iwvYD0PxTQiVg6TX5qbmmDIG8d5pF+ULCU3ESx3vMJYerTHyW1wlWCCDobzwBgrN+0+G7PFuI0qgPH/IWcPQHxWfPHyX4X4IOZXewKQMv4GAOEi5VJCu/Zx1njm0/H6LJBL5EaJfU0TX/eiaq45jZDnN6an0VJtfGODsgMAATG+fkpGzdmtqUw7PE8piD5KU9Q06SIRxKrZZDaVI6OHKc2nUhP06k3mUmG2dRDe8MxvcCLcrqhNbs60NMNzxHETF0Rzu+R7F4LXbX/xg7w4eqoHPV5tR00nf0/8AkAqIBU6hVMtxPpIWNq2Wu9j6AbSZa7pcT1/SFjdrU7BehbEYW0mjTu/AQFp0y6SjO+SaDruUpgERc2BKiEW4mAng8xqAY8loooJA100+mqhY02GcxIII4kqSHAnXgo+NbYGI3bra/RCABrJve3dA3GLgnyUXaeDbiKT6T/xtyneGvHuuHAgwU7RIvBvGVx0iN4lK+oZ3X0H4p4pgnR4RtHDOpvexwgtc5p6tMFRMq9R9pfZtmIfUdBp1MxIeDOb8pe07oAuLrKf9m1P96l5OVDgzdHNGuT0+p7KYU/6ZHR7/AP2Tz8BkaGsuwCIJMgAAABWpd9whJWnc33OeopdigeJkEzNy02IEcPJdSE+QIkc/v0VricM102g2uLGyqq9ItMOFr+7N72jy0Uk7CgnE5dQDmMcxu8VFvEZhP6/YT1VgDiMu8EHcZ4HlHootTfYWmOmvxTIivsZsRf0UX2mwwdQbUA71J8k/yugHwnL5FSakcNZ+/FOUocx7Hkhrm5TykKM1cSUHTMkRZT9hN75gkWkgaOvofNQ3MLZadWktPUGFI2K+KgHEEfP5LnJdas2t9I/txp7QHi0fEp3ZOPa2nDnAEE6qzqUmvEOAI+HTgq6rsZhuMw8Z+IU5YHubK96qiXS2wy8u3nSdFWVKnaVpZJ7wI9L+il4bY1PfmPU/RTGUWss0AdPu6awC30OY0/w39J9VRsKtMbWAY6TqCOpKpGPUNSuS3C+BMeyXMHFwHqt7gmwxtvwrBNdmr0wPzD0W9pOgC9gPVX6dVEpzPqJTd27RDUG8CbBcwiZ10/ynKg+x1VxUCyofgnK7gRciJ+Oig1TE2JkhK+oS10WPG3DVFCsWo5sd4ZZtAGp3HdwSV6jGtzEmxkwdT+Xoq5mMqHS9tY+/mkc0lwm5McoA1sihket37kENnfYu8NzU12LPyjyCsX0h1Q9h/KkSL0lNuelqW4/FRH1gpkR5z1Hxhljuk+V0DqqafVseiKEV1LGWyVHEjQOA0IvpzRYgiZBJgifKFFxWCIkhxIA00trYpujj7ZTbSDAJ/VWf4Vkym7dJv8wm3nLvBgCQdCE7Qq5gdCZt5fVDWaSNLxf6IAqvaGlD21AIbUaJjc9og+keSqGmFpcVT7Sk6mZn3mcnj63HistnXP1MNsjbhluiWLdr1AIkHmRf4pt+1Kp/FHQD6KCklUb5+y3bH0S2Y+p+d3gYROxTj+J39xVfMIxUTuXkVIkGpOpJ6mU5TKitKKpVhpRtbHdFj7PUg+s5x3D1WxFWLRu+wsx7N0stOTYuvzurgv6/VdLHCoowzlbLWliRN7CFMZUB0vMeqz+Y3Uqhio1PDcm4kVIs8Q3nqfkq+oIixuSf8qwoVgbKHi6cWEm2s2N0kNkL95aDG+wMCbDcncPdxP2FCcMpJ56WEck5s+uLzqfVDQ0y1a37hOZCgoEnl8U/k5nzUCRnMPj6rpJeeA0smquPq73SObWn5IgIACEldDbH0Ydz9kZ+PqcB5fqgO13gHug+adqUOCjvpp7I+g3y9iVNqktjJrredVHbiOPw+KGrShND78k/iiL5JFhhcaGOm8QVYUdq0cwzF0EZSIOnFZxxgrsyTwxJLKzR4jFUQ6WPnTjuWX2i3+M4shzSc1jEE3Ig81KaUTVVPSwmqZOGolF2ivFJ/D1CE4epwHmFadok7RVrQ4/0n/ZMqv3Wodw8wlGDqcB5q17VK2opfx4yP9UytbgqnJBVwD3QLRaddFcgogmtLBB/RNlhhazGNgAzAvCcbjG7wVW5l0q34kV/IyzqbQB/D6pv/qB3AKBKUBHxoPkZYUdouBtGs71Jp7VqEZe7HQ/VVQUzCNtKThH0CmyVVJcCTfju6pqgctm26fVOCwQ0hqltXoe5+xztnRdx801m5nzKbxFVMZk1ETY+Ahe1RxVdyRGu7eAp0yNi5khgoHOP5fVN9pyKKAOpQ8VBq4fgp9Ov96fFO5Q5O2hFFWplMq8qYdQq2D4KSZGiPQcjLk1TYQ6DwTgpJgJK6U4KKXskCGglCdFNL2SAOYUYSNpogEhiEoglbTlSaWG5IbGMtYnW0lMZho1TndHNQciVEM0DFgpeHAAE+SGpVTBeAl3DsTHYgcFHfUnko7qqE1UKIWOuQplzuaCFLaA4UD05KQlSENhxXdoUphAUAGKh5Lu35Jshc0fcoAkU8UU6XsO+D0KiZenmF2XmPNJpByLVpA7xY+iIUwhFM8R5hGGniPRAChgRikEAYePwSimePqgKD7MLjSCDsTxS9lzQFHGkE0acFO9lzS5W8UrChyi5o1TzsYNwhRYbxSkt4/FKhhuxJKbNUocw5pDUHBMBS4oHFKXIYTELC4hcuJQAhCRdJSJgOhIQlKVAAEJE45BuQA0UmVGNydIQBHhcQnSuckA0AiIXBKUhghKEjVzkCOJXAoUR1UgFam5unQmm6pAHKNoTjkrUhgZUmRPJUAN5Ujk8FxQAxlXQnCuemA3CSEZSwgR//9k="/>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6" descr="data:image/jpeg;base64,/9j/4AAQSkZJRgABAQAAAQABAAD/2wCEAAkGBxQSEhQUEhQVFBUXFBQVFRUUFBQVFBQUFBQWFhcUFBQYHCggGBolHBQVITEhJSkrLi4uFx8zODMsNygtLisBCgoKDg0OGhAQGiwkHyQsLCwsLCwsLCwsLCwsLCwsLCwsLCwsLCwsLCwsLCwsLCwsLCwsLCwsLCwsLCwsLCwsLP/AABEIAPoAyQMBIgACEQEDEQH/xAAbAAABBQEBAAAAAAAAAAAAAAACAQMEBQYAB//EAEAQAAEDAgMFBQYDBwMEAwAAAAEAAhEDIQQSMQVBUWFxEyKBkaEGMrHB0fBCUuEHFCNigpLxQ1NyFRay0jNjov/EABoBAAIDAQEAAAAAAAAAAAAAAAABAgMEBQb/xAAkEQACAgEDBAMBAQAAAAAAAAAAAQIRAwQSISIxQVETMmEUcf/aAAwDAQACEQMRAD8AjroSkLl1jmArkqRAzkiJJCAESFKkKAMp7Z1vcZ1cfgJ9Vm6NTnb7urz2zs9pO9keRP1VHs93emeZEcFy8/3Zvw/VFplmJ0aL9TePgpeyKga/lr5EKFVrl57xNtAAAPTqnsJrGhy/KSPRZJGpD+Gd74GmoTLjqNxbPp+nqlaYzdPr9VDe+GnpbxQN9jXbBxva0WknvN7p5wLHyVgVlPY4O7VzdJZnvvi9uoWtIXYwZN8f05eaG2X4AkKIhCQrSkEpspwhcIHMqE5qK5L8OCeV1EYcP8KvwVQ1u0cIhrg1vAgNEmeZnyT+0a+Wm+JvqesNHqVpKWzqQpNpUKQZYOc4uJLnEC0nxKwZsspHUjpoYqS7+ykwTiXRuAmVYsx7aTZNyTYbzG/oirU20GFxu4mIB1O4DlzWec8ucSdT6LNRqxY93LJeN2g+s6Xno0e6By+qjwu0QZ0zakkqNGQkIThakIXdPFjRC6EZC6EhgEJEcISEACUJCOFxCB2Zr2w2f2lNlRou12Vw1kOu0xu0cFmq2zzSIdMtNx5aL0DE1Q2zhLHw0n8pmWu6TbxVJjaAcS2NDMcJ3Lk6i45GmdPClLGmijw45fp+t05RbFQSYJPgOAKGmIJcSYGnWdyTFOkT7oOm93UrMy4fx4gH+keAH6IMJhO0e0bhBKSme0ZB1kELTbMwGRul+PEbvRCdEqsuti7EZnFaYygtyxYt7Nw18Z8EyBZP4eoQw965sANwOpJ4xbzTcLoaGL2uT8mPXSjujFeACEBCdIQkLcYCLinwBz+SjveTbjqeSXaD+8AOHlJQ02wCd5+AXPzu5s9BoIbcK/eSPj6eYBvFzBH9QdJ8At1hMOW0Q55AAYCSdwhYZjv4gOpkdeB+Kttq7TdUa1mjR73Nw48gsz7l0obpUQto4o1Xzu0aOX1TOWLJxlPL1PoEhYhmqKpDMT0RwlI4ffNdlSJGkcEBTpCHKu4eLG4XQjIQwgYBQwnISFIBshCUbghKAG6jJEKuxFM578Nd5G6eatIUfF0rA7x8Cs2px7oX6NGnyOMq9lKdk53ZRpcjqT+qq2bLfVc4NE5bTu8F6dsLZuUZnC/wlXmy9lU2AyMxcSSeu5cZy54OuoKuTxXY9CKpY8ERa/4TpJ5aea9Cp4eGtkLQY72dpmp2ga2d4IBvxCiY3Zzgw5QTbS504KDdk4xSRn6Y1jj8giIXUmEAA2O8HWSihegwqscV+HCzO8kn+gQkyo4XHirCop6vequ4aeQXF102wXJ4yfMosw/wuVN22z1eGO2Cj6ILq4ZU3k3gAaWJnzUzDNJu7XhM97eUFWtmdlHRxAG7dPFTGCygWJc2cRwt8U3UhohGagHMqPMmSkyw7mhzoK9UanQKJ++j7CRG0bghCU4ULgu4eMGiEiMhCgYJQkIyEhCQDZQwpFLDPcW5Wk5jDbGCZiAdFrtj+yAEOxBzH/bB7o/5O/F0FlXPJGPcthilLsZTZ2y6lcxTaSN5/CPFa/Znsi1kF5zO9B0C0tFjWDK0BoG4CAPBLmWPJllPjwbceKMOfJEp7MY0EASYiTu6DcoVKlCugq3FCHHz81jyxVKjVjk2R3tCDsgnC5CVnLiJitnU3jvNB57/ADCo8ZsGPcd4O+RWlcmHtlWwzzx/VkJ4YZPsjFVsO5phwI+9xUPaBIpvI3D03+i2mJpgiCJCrj7NfvTalKm7I8sOUuMs1AgiJ36rbj10ZrbJUzHPROElKLtJnntOtJR9tExqrjZf7P8AFl57Xs6LWuIzudmzRvptZ7zeZI+krH+xlZjv4VSlW5Emk6eTXSD/AHLO2deGaPlmcoMDe9vKT96JMmw3BdtUOpPNJ7S1497MIPhy56FQBM/ZQW7vRYuegfVTLa3BJ2kjobqJZYNe4PiqntirLFVYHz+SrO3UZFOSXJ6kUJCIoSu+eRAchRFIgYkK+2D7OmqW1K0MojvOzauaNbbmnidyc2BsxlqlW5N2MOkATmdx4gK227XP7uZJlz209RHd7xBG/wB1ZM+fanRqwYNzVlJjsUX1c4gQRkAGVrWtPcAG6B6krY4bEh7Q4aEA+YlYSkeK1GwKs08v5THgbj4nyXKwzbk78nVywW1UXISkoJRC46FaTOOsULaTbB3gfiFJplDi2ZmuHK3UafBRmrQ4umVBehL1GNRdKxGuh51RCXppI5yQ6Bq8k5syt2dZh/M7Iej+6PWFHLrpvFvhpcNWw4dWkOHqEoupJjkri0W208HWc9zWlrW7nGZA390c9NFAFHD0BJJe6/fqE7tcrRYDn6q09oO0ytcyO8AHCYIJyhvgSSqGrg6TDOIPbPt3P9NsaDL+LxWuSpmWLtBvFLaLMtSmHsAOWplgtJ/26mo8LcV5l7QbFfhKxpvILfepvGj2nluOoI+q3uL2vWruFPD03O3OeIDKY/mcTboASk9sNjGth2NY3PVY60auBHfA9D/SguxTqX4eXzdIHQevNHicO5ji1wLXDc4EOHgU3WbLcw1GqDZYVdktI4iR1CpJV5S7w10CrMgUJKyvKrpo9VKAonJsr0J5UQqTs3C9rUDd2ruiikrT+zeHDWtcdXGf6YgR5z4qrJLbEtxR3SJbzDoHARHQ6D0Q7abOGpk7qkzvGZlSQfRdiBdxk2I1vvPxRbUpj90cb+9TN/AeXeXPyq4M6GN1JGbpvV57PYiHkfmHqL/CVmu0U7A4jK5ruBB8v0lc6L2yTN75jRvaZRNN+ojyv9VGpVE/NlvMTCaUcplzvvmiD7IGUGNZkqOG6ZHQ3TeZS9ttu139J+I+ar2vWHIqkzXB3Gx8IKiQPXOMqtkiM4rqvuGV1UJKdyxvF7B/+giK5ocnwazFUQ+lkjummRwIO7xtKymK2TkDTVccubvGdYFm5hpN56Ba0jugEycp05EfQJqmxpGUguGW4N5EndxXTcbOcnRl6uPhrWUWWNmwIHQKv2PjnZ5qE7wGxvNoW2x2F7jA1rRl93dB0iBuWO201lDEOAGsPHDva+oPmoSikuCxStlpi8HSrtirTbUjSRcdHC48FmdpewrDJoPLSfwPu3wcLjxlWVHaMKUNqNVJdHI49mecYz2YxFIn+GTrOSHAjja6pv8ApNX/AGqn9jvovXKmKBMgpf3oc0i75LXJSSgKWUBK9AeaDo08zg3ifTf6LZ4CBpuptiBeBoBO+FmNjN7znR7otwk8/PzWkwpIhwiARfUkHn1JWTO7dGzAqVgYmMx3HWDuBjX1UnFAnCVQSPdkT/KAY62TGNAInKbEjnA5nWfipWHIfTc3LvdEQLFvvdN0KiStF8XyYF5un6L1GJkA8h8E5RXMkjoJm22Ric1JnIQf6bfCFZiqsxsGvZzeYI8bH4DzV7TqLZB3FGaapk3Mka5MByIOUyAztJmZjuVx4fpKoQ9aN5lZyuzKSOB9NyzaiPk0YX4OFROCoohK7tFlLx2q9dg3DtqIJ/1AfIFR3PlRqVU/vNAfzgedvmrMa6kQn9WeiPJjQCxHrZCJ0BAsfA8UNZw1kk3HnCWlxi9/VdAwHYtxDbEF0N6a6ysJ+0ek8NZWZ+E5HzeWm7SeN5Hit3iicm6Y8RcW6Kp2tghiaTqZsHsIad06g+YlD5RKLpnlmD21a9jvGo8CplPaTX+7crI4yi+m4g6gweo3JluNcFQzZ8cTcMxXO6d/encVi2baqj3mteORh3mj/wC4f/rf/cPolwQaaNqSgJXEodbDU2C7pwDQbGpxTJ/NM2kzYN+ZVlgzDXGb6Ek6QBp5kqOymGNYJ0GUGbEncR4J7C6PETw0ieHOR8Fhk7dm+KpUO1quYA5vzA8bcuQSbLeHFozHXTjINvL5pumSHRAg3I3zCTCuLXiwiRpw3wk+xJGPZTygt1yuc3rlJEpxjlN29Qy4iqIjMQ8RwcL+ocq4Bc2aps3RdottkVYqN4Gx8f1hadj1jsMYWqoPzAHiAfO6twviiGVc2T2vSlyjNKPOriodJVRtRtweOvUKeXKLjW5mnlfyUMkbiTg6ZVEoCnA1C5qwGsBqDCNnF0uTgfJGAnNgNzYsfygn5fMq3CupFeR9Jt6hI4fcXXUTxPFN1Y01ufiE7QJ4cJ8lvMItQAib+76fVQ6bNxg3sP5Tqp1TUXER9noq4NI3zcGTax4HwQgPM/2gYAU8QXgdyoM7eujvUT4rE1qIK9i/aLg21MKag1pvBBH5TY+FwfBeQ1HKqa5N+GW6NMi9lCTs06V0qsto3eZStlU89Zg4HN/bf4wq/Mr32ZpTnd0Z0BkkjyHmu1N1Fnm8auSLvPbutMTGU2i5lyTBEBxk2gjU7vmE3VcT46EC4breUVCS6Rw47tx8yshtOxYFnCfdHHTS/O6HMLEA2yqRVJIBkAZd3HiFFbeQDvBHTggCF7TUADSeJhwe0/8AIOzD4u66qlhafbAzYQuMHs3B/gJmOeUlZeo5Ys0eo143wP03K/2XXmn0JHhqPiVlu0VrsV8kgndpxj/KqxOp0Tmumy/a9OZ1GanBI3LZRnHM6533wQmmYm/kkLiB7rj0BPqovgaK2p3SQhLkONqkuu0t66lR3PXNk6k6Nsew650J72Rh2IeY0HrO9V9evDSrL2GnNUdzaOutlp065sozPg1ziTyv805RjeZ0+EKOTeZnd5lSaJMcBb9VrMo4RECLQbqBiWXEmGjVus2hTg7cTrMKFVpwRqe6BPKdbpoBjHYbtaNSmRZ7XU7bg6wd4LwbFUS1xDhBBIPUGCPML39ogBs3mHHQxE2PiF5j+0XYfZ1TXYDkqOOa3u1N/g73h4qE1wX4JU6MQFyIpYCpN6NbK1ns7RjDyZbmc52Ybg0hsHrBWOzLc7FaOxpt/EWAkagtMx8V1sz4PO4VyPVRcHe7eLjKL3ldh3Q4W3xHAXANtyJwJi0E6g3GUGLRbQhANbmOGlhIt98VnNI69mWAG272pFgefNRn2Ogi36p+o4DKC4kkuHjeQor2iwvYD0PxTQiVg6TX5qbmmDIG8d5pF+ULCU3ESx3vMJYerTHyW1wlWCCDobzwBgrN+0+G7PFuI0qgPH/IWcPQHxWfPHyX4X4IOZXewKQMv4GAOEi5VJCu/Zx1njm0/H6LJBL5EaJfU0TX/eiaq45jZDnN6an0VJtfGODsgMAATG+fkpGzdmtqUw7PE8piD5KU9Q06SIRxKrZZDaVI6OHKc2nUhP06k3mUmG2dRDe8MxvcCLcrqhNbs60NMNzxHETF0Rzu+R7F4LXbX/xg7w4eqoHPV5tR00nf0/8AkAqIBU6hVMtxPpIWNq2Wu9j6AbSZa7pcT1/SFjdrU7BehbEYW0mjTu/AQFp0y6SjO+SaDruUpgERc2BKiEW4mAng8xqAY8loooJA100+mqhY02GcxIII4kqSHAnXgo+NbYGI3bra/RCABrJve3dA3GLgnyUXaeDbiKT6T/xtyneGvHuuHAgwU7RIvBvGVx0iN4lK+oZ3X0H4p4pgnR4RtHDOpvexwgtc5p6tMFRMq9R9pfZtmIfUdBp1MxIeDOb8pe07oAuLrKf9m1P96l5OVDgzdHNGuT0+p7KYU/6ZHR7/AP2Tz8BkaGsuwCIJMgAAABWpd9whJWnc33OeopdigeJkEzNy02IEcPJdSE+QIkc/v0VricM102g2uLGyqq9ItMOFr+7N72jy0Uk7CgnE5dQDmMcxu8VFvEZhP6/YT1VgDiMu8EHcZ4HlHootTfYWmOmvxTIivsZsRf0UX2mwwdQbUA71J8k/yugHwnL5FSakcNZ+/FOUocx7Hkhrm5TykKM1cSUHTMkRZT9hN75gkWkgaOvofNQ3MLZadWktPUGFI2K+KgHEEfP5LnJdas2t9I/txp7QHi0fEp3ZOPa2nDnAEE6qzqUmvEOAI+HTgq6rsZhuMw8Z+IU5YHubK96qiXS2wy8u3nSdFWVKnaVpZJ7wI9L+il4bY1PfmPU/RTGUWss0AdPu6awC30OY0/w39J9VRsKtMbWAY6TqCOpKpGPUNSuS3C+BMeyXMHFwHqt7gmwxtvwrBNdmr0wPzD0W9pOgC9gPVX6dVEpzPqJTd27RDUG8CbBcwiZ10/ynKg+x1VxUCyofgnK7gRciJ+Oig1TE2JkhK+oS10WPG3DVFCsWo5sd4ZZtAGp3HdwSV6jGtzEmxkwdT+Xoq5mMqHS9tY+/mkc0lwm5McoA1sihket37kENnfYu8NzU12LPyjyCsX0h1Q9h/KkSL0lNuelqW4/FRH1gpkR5z1Hxhljuk+V0DqqafVseiKEV1LGWyVHEjQOA0IvpzRYgiZBJgifKFFxWCIkhxIA00trYpujj7ZTbSDAJ/VWf4Vkym7dJv8wm3nLvBgCQdCE7Qq5gdCZt5fVDWaSNLxf6IAqvaGlD21AIbUaJjc9og+keSqGmFpcVT7Sk6mZn3mcnj63HistnXP1MNsjbhluiWLdr1AIkHmRf4pt+1Kp/FHQD6KCklUb5+y3bH0S2Y+p+d3gYROxTj+J39xVfMIxUTuXkVIkGpOpJ6mU5TKitKKpVhpRtbHdFj7PUg+s5x3D1WxFWLRu+wsx7N0stOTYuvzurgv6/VdLHCoowzlbLWliRN7CFMZUB0vMeqz+Y3Uqhio1PDcm4kVIs8Q3nqfkq+oIixuSf8qwoVgbKHi6cWEm2s2N0kNkL95aDG+wMCbDcncPdxP2FCcMpJ56WEck5s+uLzqfVDQ0y1a37hOZCgoEnl8U/k5nzUCRnMPj6rpJeeA0smquPq73SObWn5IgIACEldDbH0Ydz9kZ+PqcB5fqgO13gHug+adqUOCjvpp7I+g3y9iVNqktjJrredVHbiOPw+KGrShND78k/iiL5JFhhcaGOm8QVYUdq0cwzF0EZSIOnFZxxgrsyTwxJLKzR4jFUQ6WPnTjuWX2i3+M4shzSc1jEE3Ig81KaUTVVPSwmqZOGolF2ivFJ/D1CE4epwHmFadok7RVrQ4/0n/ZMqv3Wodw8wlGDqcB5q17VK2opfx4yP9UytbgqnJBVwD3QLRaddFcgogmtLBB/RNlhhazGNgAzAvCcbjG7wVW5l0q34kV/IyzqbQB/D6pv/qB3AKBKUBHxoPkZYUdouBtGs71Jp7VqEZe7HQ/VVQUzCNtKThH0CmyVVJcCTfju6pqgctm26fVOCwQ0hqltXoe5+xztnRdx801m5nzKbxFVMZk1ETY+Ahe1RxVdyRGu7eAp0yNi5khgoHOP5fVN9pyKKAOpQ8VBq4fgp9Ov96fFO5Q5O2hFFWplMq8qYdQq2D4KSZGiPQcjLk1TYQ6DwTgpJgJK6U4KKXskCGglCdFNL2SAOYUYSNpogEhiEoglbTlSaWG5IbGMtYnW0lMZho1TndHNQciVEM0DFgpeHAAE+SGpVTBeAl3DsTHYgcFHfUnko7qqE1UKIWOuQplzuaCFLaA4UD05KQlSENhxXdoUphAUAGKh5Lu35Jshc0fcoAkU8UU6XsO+D0KiZenmF2XmPNJpByLVpA7xY+iIUwhFM8R5hGGniPRAChgRikEAYePwSimePqgKD7MLjSCDsTxS9lzQFHGkE0acFO9lzS5W8UrChyi5o1TzsYNwhRYbxSkt4/FKhhuxJKbNUocw5pDUHBMBS4oHFKXIYTELC4hcuJQAhCRdJSJgOhIQlKVAAEJE45BuQA0UmVGNydIQBHhcQnSuckA0AiIXBKUhghKEjVzkCOJXAoUR1UgFam5unQmm6pAHKNoTjkrUhgZUmRPJUAN5Ujk8FxQAxlXQnCuemA3CSEZSwgR//9k="/>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8" descr="data:image/jpeg;base64,/9j/4AAQSkZJRgABAQAAAQABAAD/2wCEAAkGBxQSEhQUEhQVFBUXFBQVFRUUFBQVFBQUFBQWFhcUFBQYHCggGBolHBQVITEhJSkrLi4uFx8zODMsNygtLisBCgoKDg0OGhAQGiwkHyQsLCwsLCwsLCwsLCwsLCwsLCwsLCwsLCwsLCwsLCwsLCwsLCwsLCwsLCwsLCwsLCwsLP/AABEIAPoAyQMBIgACEQEDEQH/xAAbAAABBQEBAAAAAAAAAAAAAAACAQMEBQYAB//EAEAQAAEDAgMFBQYDBwMEAwAAAAEAAhEDIQQSMQVBUWFxEyKBkaEGMrHB0fBCUuEHFCNigpLxQ1NyFRay0jNjov/EABoBAAIDAQEAAAAAAAAAAAAAAAABAgMEBQb/xAAkEQACAgEDBAMBAQAAAAAAAAAAAQIRAwQSISIxQVETMmEUcf/aAAwDAQACEQMRAD8AjroSkLl1jmArkqRAzkiJJCAESFKkKAMp7Z1vcZ1cfgJ9Vm6NTnb7urz2zs9pO9keRP1VHs93emeZEcFy8/3Zvw/VFplmJ0aL9TePgpeyKga/lr5EKFVrl57xNtAAAPTqnsJrGhy/KSPRZJGpD+Gd74GmoTLjqNxbPp+nqlaYzdPr9VDe+GnpbxQN9jXbBxva0WknvN7p5wLHyVgVlPY4O7VzdJZnvvi9uoWtIXYwZN8f05eaG2X4AkKIhCQrSkEpspwhcIHMqE5qK5L8OCeV1EYcP8KvwVQ1u0cIhrg1vAgNEmeZnyT+0a+Wm+JvqesNHqVpKWzqQpNpUKQZYOc4uJLnEC0nxKwZsspHUjpoYqS7+ykwTiXRuAmVYsx7aTZNyTYbzG/oirU20GFxu4mIB1O4DlzWec8ucSdT6LNRqxY93LJeN2g+s6Xno0e6By+qjwu0QZ0zakkqNGQkIThakIXdPFjRC6EZC6EhgEJEcISEACUJCOFxCB2Zr2w2f2lNlRou12Vw1kOu0xu0cFmq2zzSIdMtNx5aL0DE1Q2zhLHw0n8pmWu6TbxVJjaAcS2NDMcJ3Lk6i45GmdPClLGmijw45fp+t05RbFQSYJPgOAKGmIJcSYGnWdyTFOkT7oOm93UrMy4fx4gH+keAH6IMJhO0e0bhBKSme0ZB1kELTbMwGRul+PEbvRCdEqsuti7EZnFaYygtyxYt7Nw18Z8EyBZP4eoQw965sANwOpJ4xbzTcLoaGL2uT8mPXSjujFeACEBCdIQkLcYCLinwBz+SjveTbjqeSXaD+8AOHlJQ02wCd5+AXPzu5s9BoIbcK/eSPj6eYBvFzBH9QdJ8At1hMOW0Q55AAYCSdwhYZjv4gOpkdeB+Kttq7TdUa1mjR73Nw48gsz7l0obpUQto4o1Xzu0aOX1TOWLJxlPL1PoEhYhmqKpDMT0RwlI4ffNdlSJGkcEBTpCHKu4eLG4XQjIQwgYBQwnISFIBshCUbghKAG6jJEKuxFM578Nd5G6eatIUfF0rA7x8Cs2px7oX6NGnyOMq9lKdk53ZRpcjqT+qq2bLfVc4NE5bTu8F6dsLZuUZnC/wlXmy9lU2AyMxcSSeu5cZy54OuoKuTxXY9CKpY8ERa/4TpJ5aea9Cp4eGtkLQY72dpmp2ga2d4IBvxCiY3Zzgw5QTbS504KDdk4xSRn6Y1jj8giIXUmEAA2O8HWSihegwqscV+HCzO8kn+gQkyo4XHirCop6vequ4aeQXF102wXJ4yfMosw/wuVN22z1eGO2Cj6ILq4ZU3k3gAaWJnzUzDNJu7XhM97eUFWtmdlHRxAG7dPFTGCygWJc2cRwt8U3UhohGagHMqPMmSkyw7mhzoK9UanQKJ++j7CRG0bghCU4ULgu4eMGiEiMhCgYJQkIyEhCQDZQwpFLDPcW5Wk5jDbGCZiAdFrtj+yAEOxBzH/bB7o/5O/F0FlXPJGPcthilLsZTZ2y6lcxTaSN5/CPFa/Znsi1kF5zO9B0C0tFjWDK0BoG4CAPBLmWPJllPjwbceKMOfJEp7MY0EASYiTu6DcoVKlCugq3FCHHz81jyxVKjVjk2R3tCDsgnC5CVnLiJitnU3jvNB57/ADCo8ZsGPcd4O+RWlcmHtlWwzzx/VkJ4YZPsjFVsO5phwI+9xUPaBIpvI3D03+i2mJpgiCJCrj7NfvTalKm7I8sOUuMs1AgiJ36rbj10ZrbJUzHPROElKLtJnntOtJR9tExqrjZf7P8AFl57Xs6LWuIzudmzRvptZ7zeZI+krH+xlZjv4VSlW5Emk6eTXSD/AHLO2deGaPlmcoMDe9vKT96JMmw3BdtUOpPNJ7S1497MIPhy56FQBM/ZQW7vRYuegfVTLa3BJ2kjobqJZYNe4PiqntirLFVYHz+SrO3UZFOSXJ6kUJCIoSu+eRAchRFIgYkK+2D7OmqW1K0MojvOzauaNbbmnidyc2BsxlqlW5N2MOkATmdx4gK227XP7uZJlz209RHd7xBG/wB1ZM+fanRqwYNzVlJjsUX1c4gQRkAGVrWtPcAG6B6krY4bEh7Q4aEA+YlYSkeK1GwKs08v5THgbj4nyXKwzbk78nVywW1UXISkoJRC46FaTOOsULaTbB3gfiFJplDi2ZmuHK3UafBRmrQ4umVBehL1GNRdKxGuh51RCXppI5yQ6Bq8k5syt2dZh/M7Iej+6PWFHLrpvFvhpcNWw4dWkOHqEoupJjkri0W208HWc9zWlrW7nGZA390c9NFAFHD0BJJe6/fqE7tcrRYDn6q09oO0ytcyO8AHCYIJyhvgSSqGrg6TDOIPbPt3P9NsaDL+LxWuSpmWLtBvFLaLMtSmHsAOWplgtJ/26mo8LcV5l7QbFfhKxpvILfepvGj2nluOoI+q3uL2vWruFPD03O3OeIDKY/mcTboASk9sNjGth2NY3PVY60auBHfA9D/SguxTqX4eXzdIHQevNHicO5ji1wLXDc4EOHgU3WbLcw1GqDZYVdktI4iR1CpJV5S7w10CrMgUJKyvKrpo9VKAonJsr0J5UQqTs3C9rUDd2ruiikrT+zeHDWtcdXGf6YgR5z4qrJLbEtxR3SJbzDoHARHQ6D0Q7abOGpk7qkzvGZlSQfRdiBdxk2I1vvPxRbUpj90cb+9TN/AeXeXPyq4M6GN1JGbpvV57PYiHkfmHqL/CVmu0U7A4jK5ruBB8v0lc6L2yTN75jRvaZRNN+ojyv9VGpVE/NlvMTCaUcplzvvmiD7IGUGNZkqOG6ZHQ3TeZS9ttu139J+I+ar2vWHIqkzXB3Gx8IKiQPXOMqtkiM4rqvuGV1UJKdyxvF7B/+giK5ocnwazFUQ+lkjummRwIO7xtKymK2TkDTVccubvGdYFm5hpN56Ba0jugEycp05EfQJqmxpGUguGW4N5EndxXTcbOcnRl6uPhrWUWWNmwIHQKv2PjnZ5qE7wGxvNoW2x2F7jA1rRl93dB0iBuWO201lDEOAGsPHDva+oPmoSikuCxStlpi8HSrtirTbUjSRcdHC48FmdpewrDJoPLSfwPu3wcLjxlWVHaMKUNqNVJdHI49mecYz2YxFIn+GTrOSHAjja6pv8ApNX/AGqn9jvovXKmKBMgpf3oc0i75LXJSSgKWUBK9AeaDo08zg3ifTf6LZ4CBpuptiBeBoBO+FmNjN7znR7otwk8/PzWkwpIhwiARfUkHn1JWTO7dGzAqVgYmMx3HWDuBjX1UnFAnCVQSPdkT/KAY62TGNAInKbEjnA5nWfipWHIfTc3LvdEQLFvvdN0KiStF8XyYF5un6L1GJkA8h8E5RXMkjoJm22Ric1JnIQf6bfCFZiqsxsGvZzeYI8bH4DzV7TqLZB3FGaapk3Mka5MByIOUyAztJmZjuVx4fpKoQ9aN5lZyuzKSOB9NyzaiPk0YX4OFROCoohK7tFlLx2q9dg3DtqIJ/1AfIFR3PlRqVU/vNAfzgedvmrMa6kQn9WeiPJjQCxHrZCJ0BAsfA8UNZw1kk3HnCWlxi9/VdAwHYtxDbEF0N6a6ysJ+0ek8NZWZ+E5HzeWm7SeN5Hit3iicm6Y8RcW6Kp2tghiaTqZsHsIad06g+YlD5RKLpnlmD21a9jvGo8CplPaTX+7crI4yi+m4g6gweo3JluNcFQzZ8cTcMxXO6d/encVi2baqj3mteORh3mj/wC4f/rf/cPolwQaaNqSgJXEodbDU2C7pwDQbGpxTJ/NM2kzYN+ZVlgzDXGb6Ek6QBp5kqOymGNYJ0GUGbEncR4J7C6PETw0ieHOR8Fhk7dm+KpUO1quYA5vzA8bcuQSbLeHFozHXTjINvL5pumSHRAg3I3zCTCuLXiwiRpw3wk+xJGPZTygt1yuc3rlJEpxjlN29Qy4iqIjMQ8RwcL+ocq4Bc2aps3RdottkVYqN4Gx8f1hadj1jsMYWqoPzAHiAfO6twviiGVc2T2vSlyjNKPOriodJVRtRtweOvUKeXKLjW5mnlfyUMkbiTg6ZVEoCnA1C5qwGsBqDCNnF0uTgfJGAnNgNzYsfygn5fMq3CupFeR9Jt6hI4fcXXUTxPFN1Y01ufiE7QJ4cJ8lvMItQAib+76fVQ6bNxg3sP5Tqp1TUXER9noq4NI3zcGTax4HwQgPM/2gYAU8QXgdyoM7eujvUT4rE1qIK9i/aLg21MKag1pvBBH5TY+FwfBeQ1HKqa5N+GW6NMi9lCTs06V0qsto3eZStlU89Zg4HN/bf4wq/Mr32ZpTnd0Z0BkkjyHmu1N1Fnm8auSLvPbutMTGU2i5lyTBEBxk2gjU7vmE3VcT46EC4breUVCS6Rw47tx8yshtOxYFnCfdHHTS/O6HMLEA2yqRVJIBkAZd3HiFFbeQDvBHTggCF7TUADSeJhwe0/8AIOzD4u66qlhafbAzYQuMHs3B/gJmOeUlZeo5Ys0eo143wP03K/2XXmn0JHhqPiVlu0VrsV8kgndpxj/KqxOp0Tmumy/a9OZ1GanBI3LZRnHM6533wQmmYm/kkLiB7rj0BPqovgaK2p3SQhLkONqkuu0t66lR3PXNk6k6Nsew650J72Rh2IeY0HrO9V9evDSrL2GnNUdzaOutlp065sozPg1ziTyv805RjeZ0+EKOTeZnd5lSaJMcBb9VrMo4RECLQbqBiWXEmGjVus2hTg7cTrMKFVpwRqe6BPKdbpoBjHYbtaNSmRZ7XU7bg6wd4LwbFUS1xDhBBIPUGCPML39ogBs3mHHQxE2PiF5j+0XYfZ1TXYDkqOOa3u1N/g73h4qE1wX4JU6MQFyIpYCpN6NbK1ns7RjDyZbmc52Ybg0hsHrBWOzLc7FaOxpt/EWAkagtMx8V1sz4PO4VyPVRcHe7eLjKL3ldh3Q4W3xHAXANtyJwJi0E6g3GUGLRbQhANbmOGlhIt98VnNI69mWAG272pFgefNRn2Ogi36p+o4DKC4kkuHjeQor2iwvYD0PxTQiVg6TX5qbmmDIG8d5pF+ULCU3ESx3vMJYerTHyW1wlWCCDobzwBgrN+0+G7PFuI0qgPH/IWcPQHxWfPHyX4X4IOZXewKQMv4GAOEi5VJCu/Zx1njm0/H6LJBL5EaJfU0TX/eiaq45jZDnN6an0VJtfGODsgMAATG+fkpGzdmtqUw7PE8piD5KU9Q06SIRxKrZZDaVI6OHKc2nUhP06k3mUmG2dRDe8MxvcCLcrqhNbs60NMNzxHETF0Rzu+R7F4LXbX/xg7w4eqoHPV5tR00nf0/8AkAqIBU6hVMtxPpIWNq2Wu9j6AbSZa7pcT1/SFjdrU7BehbEYW0mjTu/AQFp0y6SjO+SaDruUpgERc2BKiEW4mAng8xqAY8loooJA100+mqhY02GcxIII4kqSHAnXgo+NbYGI3bra/RCABrJve3dA3GLgnyUXaeDbiKT6T/xtyneGvHuuHAgwU7RIvBvGVx0iN4lK+oZ3X0H4p4pgnR4RtHDOpvexwgtc5p6tMFRMq9R9pfZtmIfUdBp1MxIeDOb8pe07oAuLrKf9m1P96l5OVDgzdHNGuT0+p7KYU/6ZHR7/AP2Tz8BkaGsuwCIJMgAAABWpd9whJWnc33OeopdigeJkEzNy02IEcPJdSE+QIkc/v0VricM102g2uLGyqq9ItMOFr+7N72jy0Uk7CgnE5dQDmMcxu8VFvEZhP6/YT1VgDiMu8EHcZ4HlHootTfYWmOmvxTIivsZsRf0UX2mwwdQbUA71J8k/yugHwnL5FSakcNZ+/FOUocx7Hkhrm5TykKM1cSUHTMkRZT9hN75gkWkgaOvofNQ3MLZadWktPUGFI2K+KgHEEfP5LnJdas2t9I/txp7QHi0fEp3ZOPa2nDnAEE6qzqUmvEOAI+HTgq6rsZhuMw8Z+IU5YHubK96qiXS2wy8u3nSdFWVKnaVpZJ7wI9L+il4bY1PfmPU/RTGUWss0AdPu6awC30OY0/w39J9VRsKtMbWAY6TqCOpKpGPUNSuS3C+BMeyXMHFwHqt7gmwxtvwrBNdmr0wPzD0W9pOgC9gPVX6dVEpzPqJTd27RDUG8CbBcwiZ10/ynKg+x1VxUCyofgnK7gRciJ+Oig1TE2JkhK+oS10WPG3DVFCsWo5sd4ZZtAGp3HdwSV6jGtzEmxkwdT+Xoq5mMqHS9tY+/mkc0lwm5McoA1sihket37kENnfYu8NzU12LPyjyCsX0h1Q9h/KkSL0lNuelqW4/FRH1gpkR5z1Hxhljuk+V0DqqafVseiKEV1LGWyVHEjQOA0IvpzRYgiZBJgifKFFxWCIkhxIA00trYpujj7ZTbSDAJ/VWf4Vkym7dJv8wm3nLvBgCQdCE7Qq5gdCZt5fVDWaSNLxf6IAqvaGlD21AIbUaJjc9og+keSqGmFpcVT7Sk6mZn3mcnj63HistnXP1MNsjbhluiWLdr1AIkHmRf4pt+1Kp/FHQD6KCklUb5+y3bH0S2Y+p+d3gYROxTj+J39xVfMIxUTuXkVIkGpOpJ6mU5TKitKKpVhpRtbHdFj7PUg+s5x3D1WxFWLRu+wsx7N0stOTYuvzurgv6/VdLHCoowzlbLWliRN7CFMZUB0vMeqz+Y3Uqhio1PDcm4kVIs8Q3nqfkq+oIixuSf8qwoVgbKHi6cWEm2s2N0kNkL95aDG+wMCbDcncPdxP2FCcMpJ56WEck5s+uLzqfVDQ0y1a37hOZCgoEnl8U/k5nzUCRnMPj6rpJeeA0smquPq73SObWn5IgIACEldDbH0Ydz9kZ+PqcB5fqgO13gHug+adqUOCjvpp7I+g3y9iVNqktjJrredVHbiOPw+KGrShND78k/iiL5JFhhcaGOm8QVYUdq0cwzF0EZSIOnFZxxgrsyTwxJLKzR4jFUQ6WPnTjuWX2i3+M4shzSc1jEE3Ig81KaUTVVPSwmqZOGolF2ivFJ/D1CE4epwHmFadok7RVrQ4/0n/ZMqv3Wodw8wlGDqcB5q17VK2opfx4yP9UytbgqnJBVwD3QLRaddFcgogmtLBB/RNlhhazGNgAzAvCcbjG7wVW5l0q34kV/IyzqbQB/D6pv/qB3AKBKUBHxoPkZYUdouBtGs71Jp7VqEZe7HQ/VVQUzCNtKThH0CmyVVJcCTfju6pqgctm26fVOCwQ0hqltXoe5+xztnRdx801m5nzKbxFVMZk1ETY+Ahe1RxVdyRGu7eAp0yNi5khgoHOP5fVN9pyKKAOpQ8VBq4fgp9Ov96fFO5Q5O2hFFWplMq8qYdQq2D4KSZGiPQcjLk1TYQ6DwTgpJgJK6U4KKXskCGglCdFNL2SAOYUYSNpogEhiEoglbTlSaWG5IbGMtYnW0lMZho1TndHNQciVEM0DFgpeHAAE+SGpVTBeAl3DsTHYgcFHfUnko7qqE1UKIWOuQplzuaCFLaA4UD05KQlSENhxXdoUphAUAGKh5Lu35Jshc0fcoAkU8UU6XsO+D0KiZenmF2XmPNJpByLVpA7xY+iIUwhFM8R5hGGniPRAChgRikEAYePwSimePqgKD7MLjSCDsTxS9lzQFHGkE0acFO9lzS5W8UrChyi5o1TzsYNwhRYbxSkt4/FKhhuxJKbNUocw5pDUHBMBS4oHFKXIYTELC4hcuJQAhCRdJSJgOhIQlKVAAEJE45BuQA0UmVGNydIQBHhcQnSuckA0AiIXBKUhghKEjVzkCOJXAoUR1UgFam5unQmm6pAHKNoTjkrUhgZUmRPJUAN5Ujk8FxQAxlXQnCuemA3CSEZSwgR//9k="/>
          <p:cNvSpPr>
            <a:spLocks noChangeAspect="1" noChangeArrowheads="1"/>
          </p:cNvSpPr>
          <p:nvPr/>
        </p:nvSpPr>
        <p:spPr bwMode="auto">
          <a:xfrm>
            <a:off x="368300"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2133600"/>
            <a:ext cx="3240665" cy="4030678"/>
          </a:xfrm>
          <a:prstGeom prst="rect">
            <a:avLst/>
          </a:prstGeom>
        </p:spPr>
      </p:pic>
    </p:spTree>
    <p:extLst>
      <p:ext uri="{BB962C8B-B14F-4D97-AF65-F5344CB8AC3E}">
        <p14:creationId xmlns:p14="http://schemas.microsoft.com/office/powerpoint/2010/main" val="3901152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Once the anesthesia has taken effect, your belly will be swabbed with an antiseptic, and the doctor will most likely make a small, horizontal incision in the skin above your pubic bone (sometimes called a "bikini cut").</a:t>
            </a:r>
            <a:br>
              <a:rPr lang="en-US" dirty="0" smtClean="0"/>
            </a:br>
            <a:r>
              <a:rPr lang="en-US" dirty="0" smtClean="0"/>
              <a:t/>
            </a:r>
            <a:br>
              <a:rPr lang="en-US" dirty="0" smtClean="0"/>
            </a:br>
            <a:r>
              <a:rPr lang="en-US" dirty="0" smtClean="0"/>
              <a:t>The doctor will cut through the underlying tissue, slowly working her way down to your uterus. When she reaches your abdominal muscles, she'll separate them (usually manually rather than cutting through them) and spread them to expose what's underneath.</a:t>
            </a:r>
            <a:br>
              <a:rPr lang="en-US" dirty="0" smtClean="0"/>
            </a:br>
            <a:r>
              <a:rPr lang="en-US" dirty="0" smtClean="0"/>
              <a:t/>
            </a:r>
            <a:br>
              <a:rPr lang="en-US" dirty="0" smtClean="0"/>
            </a:br>
            <a:r>
              <a:rPr lang="en-US" dirty="0" smtClean="0"/>
              <a:t>When the doctor reaches your uterus, she'll probably make a horizontal cut in the lower section of it. This is called a low-transverse uterine incision.</a:t>
            </a:r>
          </a:p>
          <a:p>
            <a:endParaRPr lang="en-US" dirty="0"/>
          </a:p>
        </p:txBody>
      </p:sp>
      <p:sp>
        <p:nvSpPr>
          <p:cNvPr id="2" name="Title 1"/>
          <p:cNvSpPr>
            <a:spLocks noGrp="1"/>
          </p:cNvSpPr>
          <p:nvPr>
            <p:ph type="title"/>
          </p:nvPr>
        </p:nvSpPr>
        <p:spPr/>
        <p:txBody>
          <a:bodyPr/>
          <a:lstStyle/>
          <a:p>
            <a:r>
              <a:rPr lang="en-US" dirty="0" smtClean="0"/>
              <a:t>How is it done?</a:t>
            </a:r>
            <a:endParaRPr lang="en-US" dirty="0"/>
          </a:p>
        </p:txBody>
      </p:sp>
    </p:spTree>
    <p:extLst>
      <p:ext uri="{BB962C8B-B14F-4D97-AF65-F5344CB8AC3E}">
        <p14:creationId xmlns:p14="http://schemas.microsoft.com/office/powerpoint/2010/main" val="4134560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533400"/>
            <a:ext cx="7772400" cy="5592763"/>
          </a:xfrm>
        </p:spPr>
        <p:txBody>
          <a:bodyPr>
            <a:noAutofit/>
          </a:bodyPr>
          <a:lstStyle/>
          <a:p>
            <a:r>
              <a:rPr lang="en-US" sz="2400" dirty="0" smtClean="0"/>
              <a:t>In rare circumstances, the doctor will opt for a vertical or "classical" uterine incision. This might be the case if your baby is very premature and the lower part of your uterus is not yet thinned out enough to cut. (If you have a classical incision, it's unlikely that you'll be able to attempt a </a:t>
            </a:r>
            <a:r>
              <a:rPr lang="en-US" sz="2400" dirty="0" smtClean="0">
                <a:hlinkClick r:id="rId2"/>
              </a:rPr>
              <a:t>vaginal delivery with your next pregnancy</a:t>
            </a:r>
            <a:r>
              <a:rPr lang="en-US" sz="2400" dirty="0" smtClean="0"/>
              <a:t>.)</a:t>
            </a:r>
            <a:br>
              <a:rPr lang="en-US" sz="2400" dirty="0" smtClean="0"/>
            </a:br>
            <a:r>
              <a:rPr lang="en-US" sz="2400" dirty="0" smtClean="0"/>
              <a:t/>
            </a:r>
            <a:br>
              <a:rPr lang="en-US" sz="2400" dirty="0" smtClean="0"/>
            </a:br>
            <a:r>
              <a:rPr lang="en-US" sz="2400" dirty="0" smtClean="0"/>
              <a:t>Then the doctor will reach in and pull out your baby. Once the cord is cut, you'll have a chance to see the baby briefly before he's handed off to a pediatrician or nurse. While the staff is </a:t>
            </a:r>
            <a:r>
              <a:rPr lang="en-US" sz="2400" dirty="0" smtClean="0">
                <a:hlinkClick r:id="rId3"/>
              </a:rPr>
              <a:t>examining your newborn</a:t>
            </a:r>
            <a:r>
              <a:rPr lang="en-US" sz="2400" dirty="0" smtClean="0"/>
              <a:t>, the doctor will deliver your placenta and then begin the process of closing you up.</a:t>
            </a:r>
            <a:endParaRPr lang="en-US" sz="2400" dirty="0"/>
          </a:p>
        </p:txBody>
      </p:sp>
    </p:spTree>
    <p:extLst>
      <p:ext uri="{BB962C8B-B14F-4D97-AF65-F5344CB8AC3E}">
        <p14:creationId xmlns:p14="http://schemas.microsoft.com/office/powerpoint/2010/main" val="20806518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22</TotalTime>
  <Words>828</Words>
  <Application>Microsoft Office PowerPoint</Application>
  <PresentationFormat>On-screen Show (4:3)</PresentationFormat>
  <Paragraphs>37</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Hardcover</vt:lpstr>
      <vt:lpstr>Cesarean Birth</vt:lpstr>
      <vt:lpstr>PowerPoint Presentation</vt:lpstr>
      <vt:lpstr>Why would I have a plannedc-section?</vt:lpstr>
      <vt:lpstr>PowerPoint Presentation</vt:lpstr>
      <vt:lpstr>Why would I have an UNplanned c-section?</vt:lpstr>
      <vt:lpstr>What happens before a  c-section?</vt:lpstr>
      <vt:lpstr>Epidural Needle</vt:lpstr>
      <vt:lpstr>How is it done?</vt:lpstr>
      <vt:lpstr>PowerPoint Presentation</vt:lpstr>
      <vt:lpstr>Risks?</vt:lpstr>
      <vt:lpstr>PowerPoint Presentation</vt:lpstr>
      <vt:lpstr>Video</vt:lpstr>
    </vt:vector>
  </TitlesOfParts>
  <Company>Mansfield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Cesarean Birth</dc:title>
  <dc:creator>admin</dc:creator>
  <cp:lastModifiedBy>admin</cp:lastModifiedBy>
  <cp:revision>3</cp:revision>
  <dcterms:created xsi:type="dcterms:W3CDTF">2013-10-14T13:26:22Z</dcterms:created>
  <dcterms:modified xsi:type="dcterms:W3CDTF">2013-10-14T13:49:04Z</dcterms:modified>
</cp:coreProperties>
</file>